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18"/>
  </p:notesMasterIdLst>
  <p:handoutMasterIdLst>
    <p:handoutMasterId r:id="rId19"/>
  </p:handoutMasterIdLst>
  <p:sldIdLst>
    <p:sldId id="256" r:id="rId2"/>
    <p:sldId id="258" r:id="rId3"/>
    <p:sldId id="299" r:id="rId4"/>
    <p:sldId id="300" r:id="rId5"/>
    <p:sldId id="259" r:id="rId6"/>
    <p:sldId id="260" r:id="rId7"/>
    <p:sldId id="295" r:id="rId8"/>
    <p:sldId id="298" r:id="rId9"/>
    <p:sldId id="297" r:id="rId10"/>
    <p:sldId id="287" r:id="rId11"/>
    <p:sldId id="296" r:id="rId12"/>
    <p:sldId id="280" r:id="rId13"/>
    <p:sldId id="301" r:id="rId14"/>
    <p:sldId id="284" r:id="rId15"/>
    <p:sldId id="302"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5262" autoAdjust="0"/>
  </p:normalViewPr>
  <p:slideViewPr>
    <p:cSldViewPr snapToGrid="0">
      <p:cViewPr varScale="1">
        <p:scale>
          <a:sx n="61" d="100"/>
          <a:sy n="61" d="100"/>
        </p:scale>
        <p:origin x="833"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B99138-338B-4153-952E-A6DAEAA4DB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DBFA59-13F1-45A4-A161-4415594CC0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5566C7-A1A9-4744-B2DB-D64AE4EF70D7}" type="datetimeFigureOut">
              <a:rPr lang="en-US" smtClean="0"/>
              <a:t>3/29/2019</a:t>
            </a:fld>
            <a:endParaRPr lang="en-US"/>
          </a:p>
        </p:txBody>
      </p:sp>
      <p:sp>
        <p:nvSpPr>
          <p:cNvPr id="4" name="Footer Placeholder 3">
            <a:extLst>
              <a:ext uri="{FF2B5EF4-FFF2-40B4-BE49-F238E27FC236}">
                <a16:creationId xmlns:a16="http://schemas.microsoft.com/office/drawing/2014/main" id="{5804064A-043C-4924-9301-8B7B404DEC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B64E47-2D3A-4B06-9F36-B644A2E7B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3B60B-B913-4A1E-905A-2E6677079C87}" type="slidenum">
              <a:rPr lang="en-US" smtClean="0"/>
              <a:t>‹#›</a:t>
            </a:fld>
            <a:endParaRPr lang="en-US"/>
          </a:p>
        </p:txBody>
      </p:sp>
    </p:spTree>
    <p:extLst>
      <p:ext uri="{BB962C8B-B14F-4D97-AF65-F5344CB8AC3E}">
        <p14:creationId xmlns:p14="http://schemas.microsoft.com/office/powerpoint/2010/main" val="42800666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BEC2E-3622-4ED7-98F0-748949B4C5F1}"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BAC6D-B399-4885-BC96-56C16D4AB6EB}" type="slidenum">
              <a:rPr lang="en-US" smtClean="0"/>
              <a:t>‹#›</a:t>
            </a:fld>
            <a:endParaRPr lang="en-US"/>
          </a:p>
        </p:txBody>
      </p:sp>
    </p:spTree>
    <p:extLst>
      <p:ext uri="{BB962C8B-B14F-4D97-AF65-F5344CB8AC3E}">
        <p14:creationId xmlns:p14="http://schemas.microsoft.com/office/powerpoint/2010/main" val="11399484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that you introduce yourself. But you need a better starting like after that. I have edited the slide.</a:t>
            </a:r>
          </a:p>
        </p:txBody>
      </p:sp>
    </p:spTree>
    <p:extLst>
      <p:ext uri="{BB962C8B-B14F-4D97-AF65-F5344CB8AC3E}">
        <p14:creationId xmlns:p14="http://schemas.microsoft.com/office/powerpoint/2010/main" val="153615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14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54Fe/56Fe doesn’t work for clumps with 57Fe depletions</a:t>
            </a:r>
          </a:p>
        </p:txBody>
      </p:sp>
    </p:spTree>
    <p:extLst>
      <p:ext uri="{BB962C8B-B14F-4D97-AF65-F5344CB8AC3E}">
        <p14:creationId xmlns:p14="http://schemas.microsoft.com/office/powerpoint/2010/main" val="244561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3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22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59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asked questions about C/O ratio, mention that this is not an accurate measurement for our purposes because it is an average of all the material in the clump- we would have to luck at the small scale structure of each clump to more accurately determine </a:t>
            </a:r>
            <a:r>
              <a:rPr lang="en-US" dirty="0" err="1"/>
              <a:t>SiC</a:t>
            </a:r>
            <a:r>
              <a:rPr lang="en-US" dirty="0"/>
              <a:t> formation</a:t>
            </a:r>
          </a:p>
          <a:p>
            <a:endParaRPr lang="en-US" dirty="0"/>
          </a:p>
          <a:p>
            <a:endParaRPr lang="en-US" dirty="0"/>
          </a:p>
          <a:p>
            <a:r>
              <a:rPr lang="en-US" dirty="0"/>
              <a:t>Comments: I have edited this slide.</a:t>
            </a:r>
          </a:p>
        </p:txBody>
      </p:sp>
    </p:spTree>
    <p:extLst>
      <p:ext uri="{BB962C8B-B14F-4D97-AF65-F5344CB8AC3E}">
        <p14:creationId xmlns:p14="http://schemas.microsoft.com/office/powerpoint/2010/main" val="175121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will only be discussing X grains and nova grains but that additional work has been done looking at C grains and silicon nitride grains</a:t>
            </a:r>
          </a:p>
          <a:p>
            <a:endParaRPr lang="en-US" dirty="0"/>
          </a:p>
          <a:p>
            <a:r>
              <a:rPr lang="en-US" dirty="0"/>
              <a:t>Comments from mb: Can you change the legend to show the X grains first? This plot has weird things going on. I see a lot of mainstream grains in the SN region in grey. Why? I see a Y grain in the AB grain region. Why? I have moved the plot to the left. Remember that slides can easily get cut off from the sides/top/bottom. I have moved the contents of the slides up. You need to do that for all your slides. Right now you are using the default heading location but that is too low. I tend to put outline of the heading touch the slide boundary.</a:t>
            </a:r>
          </a:p>
        </p:txBody>
      </p:sp>
    </p:spTree>
    <p:extLst>
      <p:ext uri="{BB962C8B-B14F-4D97-AF65-F5344CB8AC3E}">
        <p14:creationId xmlns:p14="http://schemas.microsoft.com/office/powerpoint/2010/main" val="115590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will only be discussing X grains and nova grains but that additional work has been done looking at C grains and silicon nitride grains</a:t>
            </a:r>
          </a:p>
          <a:p>
            <a:endParaRPr lang="en-US" dirty="0"/>
          </a:p>
          <a:p>
            <a:r>
              <a:rPr lang="en-US" dirty="0"/>
              <a:t>Comments from mb: Can you change the legend to show the X grains first? This plot has weird things going on. I see a lot of mainstream grains in the SN region in grey. Why? I see a Y grain in the AB grain region. Why? I have moved the plot to the left. Remember that slides can easily get cut off from the sides/top/bottom. I have moved the contents of the slides up. You need to do that for all your slides. Right now you are using the default heading location but that is too low. I tend to put outline of the heading touch the slide boundary.</a:t>
            </a:r>
          </a:p>
        </p:txBody>
      </p:sp>
    </p:spTree>
    <p:extLst>
      <p:ext uri="{BB962C8B-B14F-4D97-AF65-F5344CB8AC3E}">
        <p14:creationId xmlns:p14="http://schemas.microsoft.com/office/powerpoint/2010/main" val="322765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this slide with a result: we have found, as we are about to show you, that asymmetry does have an effect on certain isotope abundances in clumps</a:t>
            </a:r>
          </a:p>
        </p:txBody>
      </p:sp>
    </p:spTree>
    <p:extLst>
      <p:ext uri="{BB962C8B-B14F-4D97-AF65-F5344CB8AC3E}">
        <p14:creationId xmlns:p14="http://schemas.microsoft.com/office/powerpoint/2010/main" val="407029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each of the models</a:t>
            </a:r>
          </a:p>
          <a:p>
            <a:r>
              <a:rPr lang="en-US" dirty="0"/>
              <a:t>-Briefly discuss SPH</a:t>
            </a:r>
          </a:p>
          <a:p>
            <a:r>
              <a:rPr lang="en-US" dirty="0"/>
              <a:t>   -Allows for use of ODEs (instead of a grid with spatial derivatives)</a:t>
            </a:r>
          </a:p>
          <a:p>
            <a:r>
              <a:rPr lang="en-US" dirty="0"/>
              <a:t>   -Talk about how this SPH code includes variable smoothing lengths</a:t>
            </a:r>
          </a:p>
          <a:p>
            <a:r>
              <a:rPr lang="en-US" dirty="0"/>
              <a:t>   -Define clumps</a:t>
            </a:r>
          </a:p>
          <a:p>
            <a:r>
              <a:rPr lang="en-US" dirty="0"/>
              <a:t>-Mention how the data was analyzed (MATLAB, SPLASH)</a:t>
            </a:r>
          </a:p>
        </p:txBody>
      </p:sp>
    </p:spTree>
    <p:extLst>
      <p:ext uri="{BB962C8B-B14F-4D97-AF65-F5344CB8AC3E}">
        <p14:creationId xmlns:p14="http://schemas.microsoft.com/office/powerpoint/2010/main" val="133450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972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866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86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9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D9BF-1A0E-4C03-B8EB-9CEA0D6B6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5F176-6671-4215-AFC8-3D20BAC8C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B56C1A-B9EB-4D3F-9BD5-2B524A3B86D6}"/>
              </a:ext>
            </a:extLst>
          </p:cNvPr>
          <p:cNvSpPr>
            <a:spLocks noGrp="1"/>
          </p:cNvSpPr>
          <p:nvPr>
            <p:ph type="dt" sz="half" idx="10"/>
          </p:nvPr>
        </p:nvSpPr>
        <p:spPr/>
        <p:txBody>
          <a:bodyPr/>
          <a:lstStyle/>
          <a:p>
            <a:r>
              <a:rPr lang="en-US"/>
              <a:t>13 April 2019</a:t>
            </a:r>
            <a:endParaRPr lang="en-US" dirty="0"/>
          </a:p>
        </p:txBody>
      </p:sp>
      <p:sp>
        <p:nvSpPr>
          <p:cNvPr id="5" name="Footer Placeholder 4">
            <a:extLst>
              <a:ext uri="{FF2B5EF4-FFF2-40B4-BE49-F238E27FC236}">
                <a16:creationId xmlns:a16="http://schemas.microsoft.com/office/drawing/2014/main" id="{94EC8388-CC6F-41B6-BA02-C171278E6F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0A6BD2-4CBB-42A1-B2B5-BC73B4F1CC1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780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0941-BDF0-4F25-B4E5-12DA204AB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38508D-DF0B-48D5-A7C8-5656CE26B2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1F958-8B78-452E-9D1C-62A0BB7AF072}"/>
              </a:ext>
            </a:extLst>
          </p:cNvPr>
          <p:cNvSpPr>
            <a:spLocks noGrp="1"/>
          </p:cNvSpPr>
          <p:nvPr>
            <p:ph type="dt" sz="half" idx="10"/>
          </p:nvPr>
        </p:nvSpPr>
        <p:spPr/>
        <p:txBody>
          <a:bodyPr/>
          <a:lstStyle/>
          <a:p>
            <a:r>
              <a:rPr lang="en-US"/>
              <a:t>13 April 2019</a:t>
            </a:r>
            <a:endParaRPr lang="en-US" dirty="0"/>
          </a:p>
        </p:txBody>
      </p:sp>
      <p:sp>
        <p:nvSpPr>
          <p:cNvPr id="5" name="Footer Placeholder 4">
            <a:extLst>
              <a:ext uri="{FF2B5EF4-FFF2-40B4-BE49-F238E27FC236}">
                <a16:creationId xmlns:a16="http://schemas.microsoft.com/office/drawing/2014/main" id="{9CE9822C-1D72-4542-9385-0BF357B49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A3B38E-35A6-4607-9466-95175060AB9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929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F55E6-01C9-4E39-8DF2-D4B6F59A1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19FD9B-5E6F-4EEB-9065-69180E7E0E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6636-A3A3-4177-B524-577D31D5B078}"/>
              </a:ext>
            </a:extLst>
          </p:cNvPr>
          <p:cNvSpPr>
            <a:spLocks noGrp="1"/>
          </p:cNvSpPr>
          <p:nvPr>
            <p:ph type="dt" sz="half" idx="10"/>
          </p:nvPr>
        </p:nvSpPr>
        <p:spPr/>
        <p:txBody>
          <a:bodyPr/>
          <a:lstStyle/>
          <a:p>
            <a:r>
              <a:rPr lang="en-US"/>
              <a:t>13 April 2019</a:t>
            </a:r>
            <a:endParaRPr lang="en-US" dirty="0"/>
          </a:p>
        </p:txBody>
      </p:sp>
      <p:sp>
        <p:nvSpPr>
          <p:cNvPr id="5" name="Footer Placeholder 4">
            <a:extLst>
              <a:ext uri="{FF2B5EF4-FFF2-40B4-BE49-F238E27FC236}">
                <a16:creationId xmlns:a16="http://schemas.microsoft.com/office/drawing/2014/main" id="{44A104D4-012C-4EB4-880C-FB5354AC98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BCB2E3-8BA2-4EE5-8131-A35771D2527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550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758-0D4D-4EB8-99E0-BC7BE8569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C5012-3F33-4849-A758-C96254C2B3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CC90E-5B66-483F-8281-E80F1404B166}"/>
              </a:ext>
            </a:extLst>
          </p:cNvPr>
          <p:cNvSpPr>
            <a:spLocks noGrp="1"/>
          </p:cNvSpPr>
          <p:nvPr>
            <p:ph type="dt" sz="half" idx="10"/>
          </p:nvPr>
        </p:nvSpPr>
        <p:spPr/>
        <p:txBody>
          <a:bodyPr/>
          <a:lstStyle/>
          <a:p>
            <a:r>
              <a:rPr lang="en-US"/>
              <a:t>13 April 2019</a:t>
            </a:r>
            <a:endParaRPr lang="en-US" dirty="0"/>
          </a:p>
        </p:txBody>
      </p:sp>
      <p:sp>
        <p:nvSpPr>
          <p:cNvPr id="5" name="Footer Placeholder 4">
            <a:extLst>
              <a:ext uri="{FF2B5EF4-FFF2-40B4-BE49-F238E27FC236}">
                <a16:creationId xmlns:a16="http://schemas.microsoft.com/office/drawing/2014/main" id="{B9AA2986-ED9A-4914-A2CC-2E75C4CAC9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164450-7D2A-48FA-AC8A-1C27DD7EECE1}"/>
              </a:ext>
            </a:extLst>
          </p:cNvPr>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16555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0FF1-9ED3-45D0-BFBE-E884F8F5A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94AD1-5DD5-4B5F-A2EF-A60EC8CB8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546543-934B-4F1D-AE24-3BC2B05D9D2E}"/>
              </a:ext>
            </a:extLst>
          </p:cNvPr>
          <p:cNvSpPr>
            <a:spLocks noGrp="1"/>
          </p:cNvSpPr>
          <p:nvPr>
            <p:ph type="dt" sz="half" idx="10"/>
          </p:nvPr>
        </p:nvSpPr>
        <p:spPr/>
        <p:txBody>
          <a:bodyPr/>
          <a:lstStyle/>
          <a:p>
            <a:r>
              <a:rPr lang="en-US"/>
              <a:t>13 April 2019</a:t>
            </a:r>
            <a:endParaRPr lang="en-US" dirty="0"/>
          </a:p>
        </p:txBody>
      </p:sp>
      <p:sp>
        <p:nvSpPr>
          <p:cNvPr id="5" name="Footer Placeholder 4">
            <a:extLst>
              <a:ext uri="{FF2B5EF4-FFF2-40B4-BE49-F238E27FC236}">
                <a16:creationId xmlns:a16="http://schemas.microsoft.com/office/drawing/2014/main" id="{01A1D576-1C01-46EE-B837-4765BA3AF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C61298-FCFC-461C-845A-7FBB83F231D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357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5D45-6FDD-4C59-B9DC-79B54F421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BF1D0-0D7C-4B8C-A35C-AA02C90FD0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578A5-00C8-4B5E-8409-938A0589EC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8BDA4-1689-4C22-9C6B-0F9A87FEA491}"/>
              </a:ext>
            </a:extLst>
          </p:cNvPr>
          <p:cNvSpPr>
            <a:spLocks noGrp="1"/>
          </p:cNvSpPr>
          <p:nvPr>
            <p:ph type="dt" sz="half" idx="10"/>
          </p:nvPr>
        </p:nvSpPr>
        <p:spPr/>
        <p:txBody>
          <a:bodyPr/>
          <a:lstStyle/>
          <a:p>
            <a:r>
              <a:rPr lang="en-US"/>
              <a:t>13 April 2019</a:t>
            </a:r>
            <a:endParaRPr lang="en-US" dirty="0"/>
          </a:p>
        </p:txBody>
      </p:sp>
      <p:sp>
        <p:nvSpPr>
          <p:cNvPr id="6" name="Footer Placeholder 5">
            <a:extLst>
              <a:ext uri="{FF2B5EF4-FFF2-40B4-BE49-F238E27FC236}">
                <a16:creationId xmlns:a16="http://schemas.microsoft.com/office/drawing/2014/main" id="{5792DCAA-78BA-48B2-9522-9296DDE0A1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A4DD3-E5AA-457F-8518-823EA506DFD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460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BBEE-0EED-44EB-B1D6-EF381E1D0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065C6-AF63-4BFC-9FEB-11F155D48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30E18B-CB9E-42D3-A5C2-90FC22EB60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7EA11-9521-4A47-BC99-C733EBE78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0DB789-F447-4C53-A130-63452FC98E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94CBC-E017-4B8B-9F82-86AAA90691EB}"/>
              </a:ext>
            </a:extLst>
          </p:cNvPr>
          <p:cNvSpPr>
            <a:spLocks noGrp="1"/>
          </p:cNvSpPr>
          <p:nvPr>
            <p:ph type="dt" sz="half" idx="10"/>
          </p:nvPr>
        </p:nvSpPr>
        <p:spPr/>
        <p:txBody>
          <a:bodyPr/>
          <a:lstStyle/>
          <a:p>
            <a:r>
              <a:rPr lang="en-US"/>
              <a:t>13 April 2019</a:t>
            </a:r>
            <a:endParaRPr lang="en-US" dirty="0"/>
          </a:p>
        </p:txBody>
      </p:sp>
      <p:sp>
        <p:nvSpPr>
          <p:cNvPr id="8" name="Footer Placeholder 7">
            <a:extLst>
              <a:ext uri="{FF2B5EF4-FFF2-40B4-BE49-F238E27FC236}">
                <a16:creationId xmlns:a16="http://schemas.microsoft.com/office/drawing/2014/main" id="{F49FDD5E-DED1-49E6-9D58-8473F433D6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2198B7C-8A0F-4515-85CC-A11B611E7C3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660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CAEA-D487-42E6-B3CB-616EF833A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EE5B03-D2D2-4932-B4BE-C56F0A557B41}"/>
              </a:ext>
            </a:extLst>
          </p:cNvPr>
          <p:cNvSpPr>
            <a:spLocks noGrp="1"/>
          </p:cNvSpPr>
          <p:nvPr>
            <p:ph type="dt" sz="half" idx="10"/>
          </p:nvPr>
        </p:nvSpPr>
        <p:spPr/>
        <p:txBody>
          <a:bodyPr/>
          <a:lstStyle/>
          <a:p>
            <a:r>
              <a:rPr lang="en-US"/>
              <a:t>13 April 2019</a:t>
            </a:r>
            <a:endParaRPr lang="en-US" dirty="0"/>
          </a:p>
        </p:txBody>
      </p:sp>
      <p:sp>
        <p:nvSpPr>
          <p:cNvPr id="4" name="Footer Placeholder 3">
            <a:extLst>
              <a:ext uri="{FF2B5EF4-FFF2-40B4-BE49-F238E27FC236}">
                <a16:creationId xmlns:a16="http://schemas.microsoft.com/office/drawing/2014/main" id="{4F2106AE-463D-47B3-ABBE-BC93E12896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66E4AD-2958-445B-A1E8-819D5D3C429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58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46B90-6EB4-4BA1-A874-8B1CBFC24A2E}"/>
              </a:ext>
            </a:extLst>
          </p:cNvPr>
          <p:cNvSpPr>
            <a:spLocks noGrp="1"/>
          </p:cNvSpPr>
          <p:nvPr>
            <p:ph type="dt" sz="half" idx="10"/>
          </p:nvPr>
        </p:nvSpPr>
        <p:spPr/>
        <p:txBody>
          <a:bodyPr/>
          <a:lstStyle/>
          <a:p>
            <a:r>
              <a:rPr lang="en-US"/>
              <a:t>13 April 2019</a:t>
            </a:r>
            <a:endParaRPr lang="en-US" dirty="0"/>
          </a:p>
        </p:txBody>
      </p:sp>
      <p:sp>
        <p:nvSpPr>
          <p:cNvPr id="3" name="Footer Placeholder 2">
            <a:extLst>
              <a:ext uri="{FF2B5EF4-FFF2-40B4-BE49-F238E27FC236}">
                <a16:creationId xmlns:a16="http://schemas.microsoft.com/office/drawing/2014/main" id="{FD0F5C03-DAF1-44D3-8F39-391CF40ECD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6FC8316-22DC-4793-9722-934ECA5332C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638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41BD-01E8-4666-9511-D2951D6DB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B2736-47C8-4E58-B04E-2A2C996C7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1963F-D09C-41CA-A496-2274A1C6A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84FF24-DFD4-4C0A-8908-CE6F988D2ECC}"/>
              </a:ext>
            </a:extLst>
          </p:cNvPr>
          <p:cNvSpPr>
            <a:spLocks noGrp="1"/>
          </p:cNvSpPr>
          <p:nvPr>
            <p:ph type="dt" sz="half" idx="10"/>
          </p:nvPr>
        </p:nvSpPr>
        <p:spPr/>
        <p:txBody>
          <a:bodyPr/>
          <a:lstStyle/>
          <a:p>
            <a:r>
              <a:rPr lang="en-US"/>
              <a:t>13 April 2019</a:t>
            </a:r>
            <a:endParaRPr lang="en-US" dirty="0"/>
          </a:p>
        </p:txBody>
      </p:sp>
      <p:sp>
        <p:nvSpPr>
          <p:cNvPr id="6" name="Footer Placeholder 5">
            <a:extLst>
              <a:ext uri="{FF2B5EF4-FFF2-40B4-BE49-F238E27FC236}">
                <a16:creationId xmlns:a16="http://schemas.microsoft.com/office/drawing/2014/main" id="{0339EDB5-BE41-4279-A7D5-09A596BFE2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78008F-DC51-4A11-B63C-DEC3D21C959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402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FF9D-3CDB-4BB0-B337-97B86F697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A7EF9F-3533-4172-BB1D-E5999FE53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24D5FF-47DA-464C-9EE3-0815EC971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149429-DA36-4D1D-95E6-D642F398DC41}"/>
              </a:ext>
            </a:extLst>
          </p:cNvPr>
          <p:cNvSpPr>
            <a:spLocks noGrp="1"/>
          </p:cNvSpPr>
          <p:nvPr>
            <p:ph type="dt" sz="half" idx="10"/>
          </p:nvPr>
        </p:nvSpPr>
        <p:spPr/>
        <p:txBody>
          <a:bodyPr/>
          <a:lstStyle/>
          <a:p>
            <a:r>
              <a:rPr lang="en-US"/>
              <a:t>13 April 2019</a:t>
            </a:r>
            <a:endParaRPr lang="en-US" dirty="0"/>
          </a:p>
        </p:txBody>
      </p:sp>
      <p:sp>
        <p:nvSpPr>
          <p:cNvPr id="6" name="Footer Placeholder 5">
            <a:extLst>
              <a:ext uri="{FF2B5EF4-FFF2-40B4-BE49-F238E27FC236}">
                <a16:creationId xmlns:a16="http://schemas.microsoft.com/office/drawing/2014/main" id="{465F81E6-7BE7-47DE-82CF-C82820B412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FE2B5-831B-48E6-96B2-52C292CBAAE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5A48B-07CC-49C9-BD6D-D93F35474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4E11CC-F3AD-4186-9517-4674103A3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AE9C7-A7C3-44DC-AE8C-F5FF8C8DC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 April 2019</a:t>
            </a:r>
            <a:endParaRPr lang="en-US" dirty="0"/>
          </a:p>
        </p:txBody>
      </p:sp>
      <p:sp>
        <p:nvSpPr>
          <p:cNvPr id="5" name="Footer Placeholder 4">
            <a:extLst>
              <a:ext uri="{FF2B5EF4-FFF2-40B4-BE49-F238E27FC236}">
                <a16:creationId xmlns:a16="http://schemas.microsoft.com/office/drawing/2014/main" id="{FA044B28-FA85-4EA7-897A-4C141CE56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84C334-90EF-4CF9-BBF1-C9C8BD213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38859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CE6D-6651-4D33-89F9-E968293A0BAA}"/>
              </a:ext>
            </a:extLst>
          </p:cNvPr>
          <p:cNvSpPr>
            <a:spLocks noGrp="1"/>
          </p:cNvSpPr>
          <p:nvPr>
            <p:ph type="ctrTitle"/>
          </p:nvPr>
        </p:nvSpPr>
        <p:spPr>
          <a:xfrm>
            <a:off x="397162" y="-186447"/>
            <a:ext cx="11397672" cy="2266230"/>
          </a:xfrm>
        </p:spPr>
        <p:txBody>
          <a:bodyPr>
            <a:noAutofit/>
          </a:bodyPr>
          <a:lstStyle/>
          <a:p>
            <a:r>
              <a:rPr lang="en-US" sz="4000" b="1" dirty="0">
                <a:solidFill>
                  <a:schemeClr val="accent1">
                    <a:lumMod val="75000"/>
                  </a:schemeClr>
                </a:solidFill>
              </a:rPr>
              <a:t>Using Symmetric and Asymmetric 3D Supernova Models to Constrain the Origins of Presolar SiC Grains</a:t>
            </a:r>
          </a:p>
        </p:txBody>
      </p:sp>
      <p:sp>
        <p:nvSpPr>
          <p:cNvPr id="3" name="Subtitle 2">
            <a:extLst>
              <a:ext uri="{FF2B5EF4-FFF2-40B4-BE49-F238E27FC236}">
                <a16:creationId xmlns:a16="http://schemas.microsoft.com/office/drawing/2014/main" id="{DA14AE4C-4FFF-44C6-9833-23EF8546E647}"/>
              </a:ext>
            </a:extLst>
          </p:cNvPr>
          <p:cNvSpPr>
            <a:spLocks noGrp="1"/>
          </p:cNvSpPr>
          <p:nvPr>
            <p:ph type="subTitle" idx="1"/>
          </p:nvPr>
        </p:nvSpPr>
        <p:spPr>
          <a:xfrm>
            <a:off x="1638299" y="2938692"/>
            <a:ext cx="8915399" cy="1526838"/>
          </a:xfrm>
        </p:spPr>
        <p:txBody>
          <a:bodyPr>
            <a:normAutofit/>
          </a:bodyPr>
          <a:lstStyle/>
          <a:p>
            <a:r>
              <a:rPr lang="en-US" sz="2800" dirty="0">
                <a:solidFill>
                  <a:srgbClr val="C00000"/>
                </a:solidFill>
              </a:rPr>
              <a:t>Jack Schulte</a:t>
            </a:r>
            <a:r>
              <a:rPr lang="en-US" sz="2800" baseline="30000" dirty="0">
                <a:solidFill>
                  <a:srgbClr val="C00000"/>
                </a:solidFill>
              </a:rPr>
              <a:t>1,2</a:t>
            </a:r>
            <a:r>
              <a:rPr lang="en-US" sz="2800" baseline="30000" dirty="0">
                <a:solidFill>
                  <a:srgbClr val="C00000"/>
                </a:solidFill>
                <a:sym typeface="Symbol" panose="05050102010706020507" pitchFamily="18" charset="2"/>
              </a:rPr>
              <a:t></a:t>
            </a:r>
            <a:endParaRPr lang="en-US" sz="2800" baseline="30000" dirty="0">
              <a:solidFill>
                <a:srgbClr val="C00000"/>
              </a:solidFill>
            </a:endParaRPr>
          </a:p>
          <a:p>
            <a:r>
              <a:rPr lang="en-US" sz="2800" dirty="0" err="1"/>
              <a:t>Maitrayee</a:t>
            </a:r>
            <a:r>
              <a:rPr lang="en-US" sz="2800" dirty="0"/>
              <a:t> Bose</a:t>
            </a:r>
            <a:r>
              <a:rPr lang="en-US" sz="2800" baseline="30000" dirty="0"/>
              <a:t>1</a:t>
            </a:r>
            <a:r>
              <a:rPr lang="en-US" sz="2800" baseline="30000" dirty="0">
                <a:sym typeface="Symbol" panose="05050102010706020507" pitchFamily="18" charset="2"/>
              </a:rPr>
              <a:t></a:t>
            </a:r>
            <a:r>
              <a:rPr lang="en-US" sz="2800" dirty="0"/>
              <a:t>, Patrick Young</a:t>
            </a:r>
            <a:r>
              <a:rPr lang="en-US" sz="2800" baseline="30000" dirty="0"/>
              <a:t>1</a:t>
            </a:r>
            <a:r>
              <a:rPr lang="en-US" sz="2800" dirty="0"/>
              <a:t>, and Gregory Vance</a:t>
            </a:r>
            <a:r>
              <a:rPr lang="en-US" sz="2800" baseline="30000" dirty="0"/>
              <a:t>1</a:t>
            </a:r>
          </a:p>
          <a:p>
            <a:pPr>
              <a:spcBef>
                <a:spcPts val="0"/>
              </a:spcBef>
            </a:pPr>
            <a:r>
              <a:rPr lang="en-US" sz="1800" baseline="30000" dirty="0"/>
              <a:t>1</a:t>
            </a:r>
            <a:r>
              <a:rPr lang="en-US" sz="1800" dirty="0"/>
              <a:t>School of Earth and Space Exploration, </a:t>
            </a:r>
            <a:r>
              <a:rPr lang="en-US" sz="1800" baseline="30000" dirty="0"/>
              <a:t>2</a:t>
            </a:r>
            <a:r>
              <a:rPr lang="en-US" sz="1800" dirty="0"/>
              <a:t>Department of Physics</a:t>
            </a:r>
          </a:p>
          <a:p>
            <a:pPr>
              <a:spcBef>
                <a:spcPts val="0"/>
              </a:spcBef>
            </a:pPr>
            <a:r>
              <a:rPr lang="en-US" sz="1800" baseline="30000" dirty="0">
                <a:sym typeface="Symbol" panose="05050102010706020507" pitchFamily="18" charset="2"/>
              </a:rPr>
              <a:t> </a:t>
            </a:r>
            <a:r>
              <a:rPr lang="en-US" sz="1800" dirty="0"/>
              <a:t>Center for Isotope Analysis (CIA)</a:t>
            </a:r>
          </a:p>
          <a:p>
            <a:endParaRPr lang="en-US" dirty="0"/>
          </a:p>
        </p:txBody>
      </p:sp>
      <p:pic>
        <p:nvPicPr>
          <p:cNvPr id="6" name="Picture 5">
            <a:extLst>
              <a:ext uri="{FF2B5EF4-FFF2-40B4-BE49-F238E27FC236}">
                <a16:creationId xmlns:a16="http://schemas.microsoft.com/office/drawing/2014/main" id="{CA3C8AA9-EDB6-42DA-ACB7-CCC68A129837}"/>
              </a:ext>
            </a:extLst>
          </p:cNvPr>
          <p:cNvPicPr>
            <a:picLocks noChangeAspect="1"/>
          </p:cNvPicPr>
          <p:nvPr/>
        </p:nvPicPr>
        <p:blipFill>
          <a:blip r:embed="rId3"/>
          <a:stretch>
            <a:fillRect/>
          </a:stretch>
        </p:blipFill>
        <p:spPr>
          <a:xfrm>
            <a:off x="3912990" y="4799697"/>
            <a:ext cx="4366016" cy="1222485"/>
          </a:xfrm>
          <a:prstGeom prst="rect">
            <a:avLst/>
          </a:prstGeom>
        </p:spPr>
      </p:pic>
      <p:sp>
        <p:nvSpPr>
          <p:cNvPr id="4" name="Slide Number Placeholder 3">
            <a:extLst>
              <a:ext uri="{FF2B5EF4-FFF2-40B4-BE49-F238E27FC236}">
                <a16:creationId xmlns:a16="http://schemas.microsoft.com/office/drawing/2014/main" id="{6CA64D6D-6FBB-49E7-9F75-8374968728C5}"/>
              </a:ext>
            </a:extLst>
          </p:cNvPr>
          <p:cNvSpPr>
            <a:spLocks noGrp="1"/>
          </p:cNvSpPr>
          <p:nvPr>
            <p:ph type="sldNum" sz="quarter" idx="12"/>
          </p:nvPr>
        </p:nvSpPr>
        <p:spPr/>
        <p:txBody>
          <a:bodyPr/>
          <a:lstStyle/>
          <a:p>
            <a:fld id="{4FAB73BC-B049-4115-A692-8D63A059BFB8}" type="slidenum">
              <a:rPr lang="en-US" smtClean="0"/>
              <a:t>1</a:t>
            </a:fld>
            <a:endParaRPr lang="en-US" dirty="0"/>
          </a:p>
        </p:txBody>
      </p:sp>
      <p:sp>
        <p:nvSpPr>
          <p:cNvPr id="7" name="Date Placeholder 6">
            <a:extLst>
              <a:ext uri="{FF2B5EF4-FFF2-40B4-BE49-F238E27FC236}">
                <a16:creationId xmlns:a16="http://schemas.microsoft.com/office/drawing/2014/main" id="{51CF3C85-E9E1-48E1-BFB7-6F03E4AFB25F}"/>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280254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B970C-F8D5-4CFE-A612-F81B24942C07}"/>
              </a:ext>
            </a:extLst>
          </p:cNvPr>
          <p:cNvPicPr>
            <a:picLocks noChangeAspect="1"/>
          </p:cNvPicPr>
          <p:nvPr/>
        </p:nvPicPr>
        <p:blipFill>
          <a:blip r:embed="rId3"/>
          <a:stretch>
            <a:fillRect/>
          </a:stretch>
        </p:blipFill>
        <p:spPr>
          <a:xfrm>
            <a:off x="1321496" y="914400"/>
            <a:ext cx="10532356" cy="5029200"/>
          </a:xfrm>
          <a:prstGeom prst="rect">
            <a:avLst/>
          </a:prstGeom>
        </p:spPr>
      </p:pic>
      <p:sp>
        <p:nvSpPr>
          <p:cNvPr id="2" name="Title 1">
            <a:extLst>
              <a:ext uri="{FF2B5EF4-FFF2-40B4-BE49-F238E27FC236}">
                <a16:creationId xmlns:a16="http://schemas.microsoft.com/office/drawing/2014/main" id="{13BFF73F-ACAB-412C-815C-0ACFAC014F23}"/>
              </a:ext>
            </a:extLst>
          </p:cNvPr>
          <p:cNvSpPr>
            <a:spLocks noGrp="1"/>
          </p:cNvSpPr>
          <p:nvPr>
            <p:ph type="title"/>
          </p:nvPr>
        </p:nvSpPr>
        <p:spPr>
          <a:xfrm>
            <a:off x="838200" y="-18923"/>
            <a:ext cx="10515600" cy="1325563"/>
          </a:xfrm>
        </p:spPr>
        <p:txBody>
          <a:bodyPr/>
          <a:lstStyle/>
          <a:p>
            <a:r>
              <a:rPr lang="en-US" b="1" dirty="0"/>
              <a:t>Post-Explosion Models: Carbon &amp; Nitrogen</a:t>
            </a:r>
          </a:p>
        </p:txBody>
      </p:sp>
      <p:sp>
        <p:nvSpPr>
          <p:cNvPr id="3" name="Slide Number Placeholder 2">
            <a:extLst>
              <a:ext uri="{FF2B5EF4-FFF2-40B4-BE49-F238E27FC236}">
                <a16:creationId xmlns:a16="http://schemas.microsoft.com/office/drawing/2014/main" id="{66BA5799-8CF1-4198-AEF2-A3D4C945BBCF}"/>
              </a:ext>
            </a:extLst>
          </p:cNvPr>
          <p:cNvSpPr>
            <a:spLocks noGrp="1"/>
          </p:cNvSpPr>
          <p:nvPr>
            <p:ph type="sldNum" sz="quarter" idx="12"/>
          </p:nvPr>
        </p:nvSpPr>
        <p:spPr/>
        <p:txBody>
          <a:bodyPr/>
          <a:lstStyle/>
          <a:p>
            <a:fld id="{629637A9-119A-49DA-BD12-AAC58B377D80}" type="slidenum">
              <a:rPr lang="en-US" smtClean="0"/>
              <a:t>10</a:t>
            </a:fld>
            <a:endParaRPr lang="en-US" dirty="0"/>
          </a:p>
        </p:txBody>
      </p:sp>
      <p:sp>
        <p:nvSpPr>
          <p:cNvPr id="9" name="TextBox 8">
            <a:extLst>
              <a:ext uri="{FF2B5EF4-FFF2-40B4-BE49-F238E27FC236}">
                <a16:creationId xmlns:a16="http://schemas.microsoft.com/office/drawing/2014/main" id="{13EC9163-2623-45FD-A054-47DD004D0B60}"/>
              </a:ext>
            </a:extLst>
          </p:cNvPr>
          <p:cNvSpPr txBox="1"/>
          <p:nvPr/>
        </p:nvSpPr>
        <p:spPr>
          <a:xfrm>
            <a:off x="5784975" y="4618360"/>
            <a:ext cx="897622" cy="307777"/>
          </a:xfrm>
          <a:prstGeom prst="rect">
            <a:avLst/>
          </a:prstGeom>
          <a:noFill/>
        </p:spPr>
        <p:txBody>
          <a:bodyPr wrap="square" rtlCol="0">
            <a:spAutoFit/>
          </a:bodyPr>
          <a:lstStyle/>
          <a:p>
            <a:r>
              <a:rPr lang="en-US" sz="1400" dirty="0">
                <a:solidFill>
                  <a:schemeClr val="accent1"/>
                </a:solidFill>
              </a:rPr>
              <a:t>Solar</a:t>
            </a:r>
          </a:p>
        </p:txBody>
      </p:sp>
      <p:sp>
        <p:nvSpPr>
          <p:cNvPr id="10" name="TextBox 9">
            <a:extLst>
              <a:ext uri="{FF2B5EF4-FFF2-40B4-BE49-F238E27FC236}">
                <a16:creationId xmlns:a16="http://schemas.microsoft.com/office/drawing/2014/main" id="{BDA740E5-9B57-4B70-9EDC-3B36F00E9981}"/>
              </a:ext>
            </a:extLst>
          </p:cNvPr>
          <p:cNvSpPr txBox="1"/>
          <p:nvPr/>
        </p:nvSpPr>
        <p:spPr>
          <a:xfrm>
            <a:off x="2813175" y="2422260"/>
            <a:ext cx="897622" cy="307777"/>
          </a:xfrm>
          <a:prstGeom prst="rect">
            <a:avLst/>
          </a:prstGeom>
          <a:noFill/>
        </p:spPr>
        <p:txBody>
          <a:bodyPr wrap="square" rtlCol="0">
            <a:spAutoFit/>
          </a:bodyPr>
          <a:lstStyle/>
          <a:p>
            <a:r>
              <a:rPr lang="en-US" sz="1400" dirty="0">
                <a:solidFill>
                  <a:schemeClr val="accent1"/>
                </a:solidFill>
              </a:rPr>
              <a:t>Solar</a:t>
            </a:r>
          </a:p>
        </p:txBody>
      </p:sp>
      <p:sp>
        <p:nvSpPr>
          <p:cNvPr id="5" name="Date Placeholder 4">
            <a:extLst>
              <a:ext uri="{FF2B5EF4-FFF2-40B4-BE49-F238E27FC236}">
                <a16:creationId xmlns:a16="http://schemas.microsoft.com/office/drawing/2014/main" id="{6B0B4886-E18E-4AC3-B14F-2B01C47E8E0B}"/>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325383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286853-89DF-494F-8037-8FC5F1FE9995}"/>
              </a:ext>
            </a:extLst>
          </p:cNvPr>
          <p:cNvPicPr>
            <a:picLocks noChangeAspect="1"/>
          </p:cNvPicPr>
          <p:nvPr/>
        </p:nvPicPr>
        <p:blipFill>
          <a:blip r:embed="rId3"/>
          <a:stretch>
            <a:fillRect/>
          </a:stretch>
        </p:blipFill>
        <p:spPr>
          <a:xfrm>
            <a:off x="1315233" y="914400"/>
            <a:ext cx="10532356" cy="5029200"/>
          </a:xfrm>
          <a:prstGeom prst="rect">
            <a:avLst/>
          </a:prstGeom>
        </p:spPr>
      </p:pic>
      <p:sp>
        <p:nvSpPr>
          <p:cNvPr id="2" name="Title 1">
            <a:extLst>
              <a:ext uri="{FF2B5EF4-FFF2-40B4-BE49-F238E27FC236}">
                <a16:creationId xmlns:a16="http://schemas.microsoft.com/office/drawing/2014/main" id="{13BFF73F-ACAB-412C-815C-0ACFAC014F23}"/>
              </a:ext>
            </a:extLst>
          </p:cNvPr>
          <p:cNvSpPr>
            <a:spLocks noGrp="1"/>
          </p:cNvSpPr>
          <p:nvPr>
            <p:ph type="title"/>
          </p:nvPr>
        </p:nvSpPr>
        <p:spPr>
          <a:xfrm>
            <a:off x="838200" y="-635"/>
            <a:ext cx="10515600" cy="1325563"/>
          </a:xfrm>
        </p:spPr>
        <p:txBody>
          <a:bodyPr/>
          <a:lstStyle/>
          <a:p>
            <a:r>
              <a:rPr lang="en-US" b="1" dirty="0"/>
              <a:t>Post-Explosion Models: Carbon &amp; Nitrogen</a:t>
            </a:r>
          </a:p>
        </p:txBody>
      </p:sp>
      <p:sp>
        <p:nvSpPr>
          <p:cNvPr id="3" name="Slide Number Placeholder 2">
            <a:extLst>
              <a:ext uri="{FF2B5EF4-FFF2-40B4-BE49-F238E27FC236}">
                <a16:creationId xmlns:a16="http://schemas.microsoft.com/office/drawing/2014/main" id="{66BA5799-8CF1-4198-AEF2-A3D4C945BBCF}"/>
              </a:ext>
            </a:extLst>
          </p:cNvPr>
          <p:cNvSpPr>
            <a:spLocks noGrp="1"/>
          </p:cNvSpPr>
          <p:nvPr>
            <p:ph type="sldNum" sz="quarter" idx="12"/>
          </p:nvPr>
        </p:nvSpPr>
        <p:spPr/>
        <p:txBody>
          <a:bodyPr/>
          <a:lstStyle/>
          <a:p>
            <a:fld id="{629637A9-119A-49DA-BD12-AAC58B377D80}" type="slidenum">
              <a:rPr lang="en-US" smtClean="0"/>
              <a:t>11</a:t>
            </a:fld>
            <a:endParaRPr lang="en-US" dirty="0"/>
          </a:p>
        </p:txBody>
      </p:sp>
      <p:sp>
        <p:nvSpPr>
          <p:cNvPr id="9" name="TextBox 8">
            <a:extLst>
              <a:ext uri="{FF2B5EF4-FFF2-40B4-BE49-F238E27FC236}">
                <a16:creationId xmlns:a16="http://schemas.microsoft.com/office/drawing/2014/main" id="{13EC9163-2623-45FD-A054-47DD004D0B60}"/>
              </a:ext>
            </a:extLst>
          </p:cNvPr>
          <p:cNvSpPr txBox="1"/>
          <p:nvPr/>
        </p:nvSpPr>
        <p:spPr>
          <a:xfrm>
            <a:off x="5784975" y="4618360"/>
            <a:ext cx="897622" cy="307777"/>
          </a:xfrm>
          <a:prstGeom prst="rect">
            <a:avLst/>
          </a:prstGeom>
          <a:noFill/>
        </p:spPr>
        <p:txBody>
          <a:bodyPr wrap="square" rtlCol="0">
            <a:spAutoFit/>
          </a:bodyPr>
          <a:lstStyle/>
          <a:p>
            <a:r>
              <a:rPr lang="en-US" sz="1400" dirty="0">
                <a:solidFill>
                  <a:schemeClr val="accent1"/>
                </a:solidFill>
              </a:rPr>
              <a:t>Solar</a:t>
            </a:r>
          </a:p>
        </p:txBody>
      </p:sp>
      <p:sp>
        <p:nvSpPr>
          <p:cNvPr id="10" name="TextBox 9">
            <a:extLst>
              <a:ext uri="{FF2B5EF4-FFF2-40B4-BE49-F238E27FC236}">
                <a16:creationId xmlns:a16="http://schemas.microsoft.com/office/drawing/2014/main" id="{BDA740E5-9B57-4B70-9EDC-3B36F00E9981}"/>
              </a:ext>
            </a:extLst>
          </p:cNvPr>
          <p:cNvSpPr txBox="1"/>
          <p:nvPr/>
        </p:nvSpPr>
        <p:spPr>
          <a:xfrm>
            <a:off x="2809590" y="2415996"/>
            <a:ext cx="897622" cy="307777"/>
          </a:xfrm>
          <a:prstGeom prst="rect">
            <a:avLst/>
          </a:prstGeom>
          <a:noFill/>
        </p:spPr>
        <p:txBody>
          <a:bodyPr wrap="square" rtlCol="0">
            <a:spAutoFit/>
          </a:bodyPr>
          <a:lstStyle/>
          <a:p>
            <a:r>
              <a:rPr lang="en-US" sz="1400" dirty="0">
                <a:solidFill>
                  <a:schemeClr val="accent1"/>
                </a:solidFill>
              </a:rPr>
              <a:t>Solar</a:t>
            </a:r>
          </a:p>
        </p:txBody>
      </p:sp>
      <p:sp>
        <p:nvSpPr>
          <p:cNvPr id="6" name="Date Placeholder 5">
            <a:extLst>
              <a:ext uri="{FF2B5EF4-FFF2-40B4-BE49-F238E27FC236}">
                <a16:creationId xmlns:a16="http://schemas.microsoft.com/office/drawing/2014/main" id="{D32995AE-D852-4A37-9FC0-67EDB63010AB}"/>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239460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F3DA4B-EC3D-4B20-9209-9EAAFC4F5EB7}"/>
              </a:ext>
            </a:extLst>
          </p:cNvPr>
          <p:cNvPicPr>
            <a:picLocks noChangeAspect="1"/>
          </p:cNvPicPr>
          <p:nvPr/>
        </p:nvPicPr>
        <p:blipFill>
          <a:blip r:embed="rId3"/>
          <a:stretch>
            <a:fillRect/>
          </a:stretch>
        </p:blipFill>
        <p:spPr>
          <a:xfrm>
            <a:off x="803999" y="909449"/>
            <a:ext cx="10584001" cy="5039101"/>
          </a:xfrm>
          <a:prstGeom prst="rect">
            <a:avLst/>
          </a:prstGeom>
        </p:spPr>
      </p:pic>
      <p:sp>
        <p:nvSpPr>
          <p:cNvPr id="2" name="Title 1">
            <a:extLst>
              <a:ext uri="{FF2B5EF4-FFF2-40B4-BE49-F238E27FC236}">
                <a16:creationId xmlns:a16="http://schemas.microsoft.com/office/drawing/2014/main" id="{7365C1B1-98E8-46F8-A8D9-96563C470B80}"/>
              </a:ext>
            </a:extLst>
          </p:cNvPr>
          <p:cNvSpPr>
            <a:spLocks noGrp="1"/>
          </p:cNvSpPr>
          <p:nvPr>
            <p:ph type="title"/>
          </p:nvPr>
        </p:nvSpPr>
        <p:spPr>
          <a:xfrm>
            <a:off x="838200" y="0"/>
            <a:ext cx="10515600" cy="1325563"/>
          </a:xfrm>
        </p:spPr>
        <p:txBody>
          <a:bodyPr/>
          <a:lstStyle/>
          <a:p>
            <a:r>
              <a:rPr lang="en-US" b="1" dirty="0"/>
              <a:t>g292-j4c: Iron</a:t>
            </a:r>
            <a:endParaRPr lang="en-US" dirty="0"/>
          </a:p>
        </p:txBody>
      </p:sp>
      <p:sp>
        <p:nvSpPr>
          <p:cNvPr id="3" name="Slide Number Placeholder 2">
            <a:extLst>
              <a:ext uri="{FF2B5EF4-FFF2-40B4-BE49-F238E27FC236}">
                <a16:creationId xmlns:a16="http://schemas.microsoft.com/office/drawing/2014/main" id="{53E9C0B8-A5FE-4886-A3F4-2630949929F0}"/>
              </a:ext>
            </a:extLst>
          </p:cNvPr>
          <p:cNvSpPr>
            <a:spLocks noGrp="1"/>
          </p:cNvSpPr>
          <p:nvPr>
            <p:ph type="sldNum" sz="quarter" idx="12"/>
          </p:nvPr>
        </p:nvSpPr>
        <p:spPr/>
        <p:txBody>
          <a:bodyPr/>
          <a:lstStyle/>
          <a:p>
            <a:fld id="{629637A9-119A-49DA-BD12-AAC58B377D80}" type="slidenum">
              <a:rPr lang="en-US" smtClean="0"/>
              <a:t>12</a:t>
            </a:fld>
            <a:endParaRPr lang="en-US" dirty="0"/>
          </a:p>
        </p:txBody>
      </p:sp>
      <p:sp>
        <p:nvSpPr>
          <p:cNvPr id="7" name="TextBox 6">
            <a:extLst>
              <a:ext uri="{FF2B5EF4-FFF2-40B4-BE49-F238E27FC236}">
                <a16:creationId xmlns:a16="http://schemas.microsoft.com/office/drawing/2014/main" id="{A483B4DF-E04C-4E83-A6EA-FE4D1A0B757B}"/>
              </a:ext>
            </a:extLst>
          </p:cNvPr>
          <p:cNvSpPr txBox="1"/>
          <p:nvPr/>
        </p:nvSpPr>
        <p:spPr>
          <a:xfrm>
            <a:off x="3266996" y="3275110"/>
            <a:ext cx="813732" cy="307777"/>
          </a:xfrm>
          <a:prstGeom prst="rect">
            <a:avLst/>
          </a:prstGeom>
          <a:noFill/>
        </p:spPr>
        <p:txBody>
          <a:bodyPr wrap="square" rtlCol="0">
            <a:spAutoFit/>
          </a:bodyPr>
          <a:lstStyle/>
          <a:p>
            <a:r>
              <a:rPr lang="en-US" sz="1400" dirty="0">
                <a:solidFill>
                  <a:schemeClr val="accent1"/>
                </a:solidFill>
              </a:rPr>
              <a:t>Solar</a:t>
            </a:r>
          </a:p>
        </p:txBody>
      </p:sp>
      <p:sp>
        <p:nvSpPr>
          <p:cNvPr id="8" name="TextBox 7">
            <a:extLst>
              <a:ext uri="{FF2B5EF4-FFF2-40B4-BE49-F238E27FC236}">
                <a16:creationId xmlns:a16="http://schemas.microsoft.com/office/drawing/2014/main" id="{6C603549-CCD8-490C-A295-F94BF2656239}"/>
              </a:ext>
            </a:extLst>
          </p:cNvPr>
          <p:cNvSpPr txBox="1"/>
          <p:nvPr/>
        </p:nvSpPr>
        <p:spPr>
          <a:xfrm>
            <a:off x="6558354" y="4712757"/>
            <a:ext cx="813732" cy="307777"/>
          </a:xfrm>
          <a:prstGeom prst="rect">
            <a:avLst/>
          </a:prstGeom>
          <a:noFill/>
        </p:spPr>
        <p:txBody>
          <a:bodyPr wrap="square" rtlCol="0">
            <a:spAutoFit/>
          </a:bodyPr>
          <a:lstStyle/>
          <a:p>
            <a:r>
              <a:rPr lang="en-US" sz="1400" dirty="0">
                <a:solidFill>
                  <a:schemeClr val="accent1"/>
                </a:solidFill>
              </a:rPr>
              <a:t>Solar</a:t>
            </a:r>
          </a:p>
        </p:txBody>
      </p:sp>
      <p:sp>
        <p:nvSpPr>
          <p:cNvPr id="4" name="Date Placeholder 3">
            <a:extLst>
              <a:ext uri="{FF2B5EF4-FFF2-40B4-BE49-F238E27FC236}">
                <a16:creationId xmlns:a16="http://schemas.microsoft.com/office/drawing/2014/main" id="{DFAEDE2C-ACC6-4E70-8BDA-9B4DAD131711}"/>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67313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A83-8290-4C65-B555-AAB3F89AB763}"/>
              </a:ext>
            </a:extLst>
          </p:cNvPr>
          <p:cNvSpPr>
            <a:spLocks noGrp="1"/>
          </p:cNvSpPr>
          <p:nvPr>
            <p:ph type="title"/>
          </p:nvPr>
        </p:nvSpPr>
        <p:spPr>
          <a:xfrm>
            <a:off x="838200" y="-4567"/>
            <a:ext cx="10515600" cy="1325563"/>
          </a:xfrm>
        </p:spPr>
        <p:txBody>
          <a:bodyPr/>
          <a:lstStyle/>
          <a:p>
            <a:r>
              <a:rPr lang="en-US" b="1" dirty="0"/>
              <a:t>g292-j4c: </a:t>
            </a:r>
            <a:r>
              <a:rPr lang="en-US" b="1" baseline="30000" dirty="0"/>
              <a:t>57</a:t>
            </a:r>
            <a:r>
              <a:rPr lang="en-US" b="1" dirty="0"/>
              <a:t>Fe</a:t>
            </a:r>
            <a:endParaRPr lang="en-US" dirty="0"/>
          </a:p>
        </p:txBody>
      </p:sp>
      <p:sp>
        <p:nvSpPr>
          <p:cNvPr id="5" name="Slide Number Placeholder 4">
            <a:extLst>
              <a:ext uri="{FF2B5EF4-FFF2-40B4-BE49-F238E27FC236}">
                <a16:creationId xmlns:a16="http://schemas.microsoft.com/office/drawing/2014/main" id="{960688A1-1DD5-4DE2-A821-A7017482D70A}"/>
              </a:ext>
            </a:extLst>
          </p:cNvPr>
          <p:cNvSpPr>
            <a:spLocks noGrp="1"/>
          </p:cNvSpPr>
          <p:nvPr>
            <p:ph type="sldNum" sz="quarter" idx="12"/>
          </p:nvPr>
        </p:nvSpPr>
        <p:spPr/>
        <p:txBody>
          <a:bodyPr/>
          <a:lstStyle/>
          <a:p>
            <a:fld id="{629637A9-119A-49DA-BD12-AAC58B377D80}" type="slidenum">
              <a:rPr lang="en-US" smtClean="0"/>
              <a:t>13</a:t>
            </a:fld>
            <a:endParaRPr lang="en-US" dirty="0"/>
          </a:p>
        </p:txBody>
      </p:sp>
      <p:sp>
        <p:nvSpPr>
          <p:cNvPr id="3" name="TextBox 2">
            <a:extLst>
              <a:ext uri="{FF2B5EF4-FFF2-40B4-BE49-F238E27FC236}">
                <a16:creationId xmlns:a16="http://schemas.microsoft.com/office/drawing/2014/main" id="{1C0D227C-CD73-4657-A8D0-7A2EE1BDB467}"/>
              </a:ext>
            </a:extLst>
          </p:cNvPr>
          <p:cNvSpPr txBox="1"/>
          <p:nvPr/>
        </p:nvSpPr>
        <p:spPr>
          <a:xfrm>
            <a:off x="3706648" y="6173477"/>
            <a:ext cx="1621604" cy="461665"/>
          </a:xfrm>
          <a:prstGeom prst="rect">
            <a:avLst/>
          </a:prstGeom>
          <a:noFill/>
        </p:spPr>
        <p:txBody>
          <a:bodyPr wrap="square" rtlCol="0">
            <a:spAutoFit/>
          </a:bodyPr>
          <a:lstStyle/>
          <a:p>
            <a:pPr algn="ctr"/>
            <a:r>
              <a:rPr lang="en-US" sz="2400" b="1" dirty="0"/>
              <a:t>X Direction</a:t>
            </a:r>
          </a:p>
        </p:txBody>
      </p:sp>
      <p:sp>
        <p:nvSpPr>
          <p:cNvPr id="7" name="TextBox 6">
            <a:extLst>
              <a:ext uri="{FF2B5EF4-FFF2-40B4-BE49-F238E27FC236}">
                <a16:creationId xmlns:a16="http://schemas.microsoft.com/office/drawing/2014/main" id="{24A4189A-6A71-479A-8786-A486BCF55291}"/>
              </a:ext>
            </a:extLst>
          </p:cNvPr>
          <p:cNvSpPr txBox="1"/>
          <p:nvPr/>
        </p:nvSpPr>
        <p:spPr>
          <a:xfrm rot="16200000">
            <a:off x="1574227" y="3719476"/>
            <a:ext cx="1582947" cy="461665"/>
          </a:xfrm>
          <a:prstGeom prst="rect">
            <a:avLst/>
          </a:prstGeom>
          <a:noFill/>
        </p:spPr>
        <p:txBody>
          <a:bodyPr wrap="square" rtlCol="0">
            <a:spAutoFit/>
          </a:bodyPr>
          <a:lstStyle/>
          <a:p>
            <a:pPr algn="ctr"/>
            <a:r>
              <a:rPr lang="en-US" sz="2400" b="1" dirty="0"/>
              <a:t>Y Direction</a:t>
            </a:r>
          </a:p>
        </p:txBody>
      </p:sp>
      <p:sp>
        <p:nvSpPr>
          <p:cNvPr id="9" name="TextBox 8">
            <a:extLst>
              <a:ext uri="{FF2B5EF4-FFF2-40B4-BE49-F238E27FC236}">
                <a16:creationId xmlns:a16="http://schemas.microsoft.com/office/drawing/2014/main" id="{D4EA7D8B-8A14-416B-B9AC-A21D13619DFC}"/>
              </a:ext>
            </a:extLst>
          </p:cNvPr>
          <p:cNvSpPr txBox="1"/>
          <p:nvPr/>
        </p:nvSpPr>
        <p:spPr>
          <a:xfrm>
            <a:off x="7697526" y="936495"/>
            <a:ext cx="1826146" cy="369332"/>
          </a:xfrm>
          <a:prstGeom prst="rect">
            <a:avLst/>
          </a:prstGeom>
          <a:noFill/>
        </p:spPr>
        <p:txBody>
          <a:bodyPr wrap="square" rtlCol="0">
            <a:spAutoFit/>
          </a:bodyPr>
          <a:lstStyle/>
          <a:p>
            <a:r>
              <a:rPr lang="en-US" dirty="0"/>
              <a:t>High abundance</a:t>
            </a:r>
          </a:p>
        </p:txBody>
      </p:sp>
      <p:sp>
        <p:nvSpPr>
          <p:cNvPr id="11" name="TextBox 10">
            <a:extLst>
              <a:ext uri="{FF2B5EF4-FFF2-40B4-BE49-F238E27FC236}">
                <a16:creationId xmlns:a16="http://schemas.microsoft.com/office/drawing/2014/main" id="{59F1227D-4CEB-43DD-9F01-01E59CF7EE74}"/>
              </a:ext>
            </a:extLst>
          </p:cNvPr>
          <p:cNvSpPr txBox="1"/>
          <p:nvPr/>
        </p:nvSpPr>
        <p:spPr>
          <a:xfrm>
            <a:off x="7718866" y="6212227"/>
            <a:ext cx="1783467" cy="369332"/>
          </a:xfrm>
          <a:prstGeom prst="rect">
            <a:avLst/>
          </a:prstGeom>
          <a:noFill/>
        </p:spPr>
        <p:txBody>
          <a:bodyPr wrap="square" rtlCol="0">
            <a:spAutoFit/>
          </a:bodyPr>
          <a:lstStyle/>
          <a:p>
            <a:r>
              <a:rPr lang="en-US" dirty="0"/>
              <a:t>Low abundance</a:t>
            </a:r>
          </a:p>
        </p:txBody>
      </p:sp>
      <p:cxnSp>
        <p:nvCxnSpPr>
          <p:cNvPr id="12" name="Straight Arrow Connector 11">
            <a:extLst>
              <a:ext uri="{FF2B5EF4-FFF2-40B4-BE49-F238E27FC236}">
                <a16:creationId xmlns:a16="http://schemas.microsoft.com/office/drawing/2014/main" id="{BA3CF9A1-2FA5-493B-9FAE-030FB58C2DC2}"/>
              </a:ext>
            </a:extLst>
          </p:cNvPr>
          <p:cNvCxnSpPr/>
          <p:nvPr/>
        </p:nvCxnSpPr>
        <p:spPr>
          <a:xfrm flipV="1">
            <a:off x="2373745" y="1967345"/>
            <a:ext cx="0" cy="966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26FC373-4532-4C5D-808D-927DB4BC166B}"/>
              </a:ext>
            </a:extLst>
          </p:cNvPr>
          <p:cNvCxnSpPr>
            <a:cxnSpLocks/>
          </p:cNvCxnSpPr>
          <p:nvPr/>
        </p:nvCxnSpPr>
        <p:spPr>
          <a:xfrm flipV="1">
            <a:off x="5453500" y="6404309"/>
            <a:ext cx="84625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A3ED3228-68D1-4218-A976-031CBAEC9D96}"/>
              </a:ext>
            </a:extLst>
          </p:cNvPr>
          <p:cNvSpPr>
            <a:spLocks noGrp="1"/>
          </p:cNvSpPr>
          <p:nvPr>
            <p:ph type="dt" sz="half" idx="10"/>
          </p:nvPr>
        </p:nvSpPr>
        <p:spPr/>
        <p:txBody>
          <a:bodyPr/>
          <a:lstStyle/>
          <a:p>
            <a:r>
              <a:rPr lang="en-US"/>
              <a:t>13 April 2019</a:t>
            </a:r>
            <a:endParaRPr lang="en-US" dirty="0"/>
          </a:p>
        </p:txBody>
      </p:sp>
      <p:pic>
        <p:nvPicPr>
          <p:cNvPr id="3076" name="Picture 4" descr="https://i.gyazo.com/e756f5ce4bde70caa4c602db996ec365.png">
            <a:extLst>
              <a:ext uri="{FF2B5EF4-FFF2-40B4-BE49-F238E27FC236}">
                <a16:creationId xmlns:a16="http://schemas.microsoft.com/office/drawing/2014/main" id="{EE22854F-D32C-44AC-8AFA-BC6775F5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881" y="1255378"/>
            <a:ext cx="323438" cy="50260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gyazo.com/edf9475e3123fa8d083f810aff35a15e.png">
            <a:extLst>
              <a:ext uri="{FF2B5EF4-FFF2-40B4-BE49-F238E27FC236}">
                <a16:creationId xmlns:a16="http://schemas.microsoft.com/office/drawing/2014/main" id="{16C34684-DF5D-4839-80C9-4A4008EE4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611" y="1473099"/>
            <a:ext cx="4780889" cy="474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9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A83-8290-4C65-B555-AAB3F89AB763}"/>
              </a:ext>
            </a:extLst>
          </p:cNvPr>
          <p:cNvSpPr>
            <a:spLocks noGrp="1"/>
          </p:cNvSpPr>
          <p:nvPr>
            <p:ph type="title"/>
          </p:nvPr>
        </p:nvSpPr>
        <p:spPr>
          <a:xfrm>
            <a:off x="838200" y="-4567"/>
            <a:ext cx="10515600" cy="1325563"/>
          </a:xfrm>
        </p:spPr>
        <p:txBody>
          <a:bodyPr/>
          <a:lstStyle/>
          <a:p>
            <a:r>
              <a:rPr lang="en-US" b="1" dirty="0"/>
              <a:t>g292-j4c: </a:t>
            </a:r>
            <a:r>
              <a:rPr lang="en-US" b="1" baseline="30000" dirty="0"/>
              <a:t>57</a:t>
            </a:r>
            <a:r>
              <a:rPr lang="en-US" b="1" dirty="0"/>
              <a:t>Fe</a:t>
            </a:r>
            <a:endParaRPr lang="en-US" dirty="0"/>
          </a:p>
        </p:txBody>
      </p:sp>
      <p:sp>
        <p:nvSpPr>
          <p:cNvPr id="5" name="Slide Number Placeholder 4">
            <a:extLst>
              <a:ext uri="{FF2B5EF4-FFF2-40B4-BE49-F238E27FC236}">
                <a16:creationId xmlns:a16="http://schemas.microsoft.com/office/drawing/2014/main" id="{960688A1-1DD5-4DE2-A821-A7017482D70A}"/>
              </a:ext>
            </a:extLst>
          </p:cNvPr>
          <p:cNvSpPr>
            <a:spLocks noGrp="1"/>
          </p:cNvSpPr>
          <p:nvPr>
            <p:ph type="sldNum" sz="quarter" idx="12"/>
          </p:nvPr>
        </p:nvSpPr>
        <p:spPr/>
        <p:txBody>
          <a:bodyPr/>
          <a:lstStyle/>
          <a:p>
            <a:fld id="{629637A9-119A-49DA-BD12-AAC58B377D80}" type="slidenum">
              <a:rPr lang="en-US" smtClean="0"/>
              <a:t>14</a:t>
            </a:fld>
            <a:endParaRPr lang="en-US" dirty="0"/>
          </a:p>
        </p:txBody>
      </p:sp>
      <p:sp>
        <p:nvSpPr>
          <p:cNvPr id="3" name="TextBox 2">
            <a:extLst>
              <a:ext uri="{FF2B5EF4-FFF2-40B4-BE49-F238E27FC236}">
                <a16:creationId xmlns:a16="http://schemas.microsoft.com/office/drawing/2014/main" id="{1C0D227C-CD73-4657-A8D0-7A2EE1BDB467}"/>
              </a:ext>
            </a:extLst>
          </p:cNvPr>
          <p:cNvSpPr txBox="1"/>
          <p:nvPr/>
        </p:nvSpPr>
        <p:spPr>
          <a:xfrm>
            <a:off x="3706648" y="6173477"/>
            <a:ext cx="1621604" cy="461665"/>
          </a:xfrm>
          <a:prstGeom prst="rect">
            <a:avLst/>
          </a:prstGeom>
          <a:noFill/>
        </p:spPr>
        <p:txBody>
          <a:bodyPr wrap="square" rtlCol="0">
            <a:spAutoFit/>
          </a:bodyPr>
          <a:lstStyle/>
          <a:p>
            <a:pPr algn="ctr"/>
            <a:r>
              <a:rPr lang="en-US" sz="2400" b="1" dirty="0"/>
              <a:t>X Direction</a:t>
            </a:r>
          </a:p>
        </p:txBody>
      </p:sp>
      <p:sp>
        <p:nvSpPr>
          <p:cNvPr id="7" name="TextBox 6">
            <a:extLst>
              <a:ext uri="{FF2B5EF4-FFF2-40B4-BE49-F238E27FC236}">
                <a16:creationId xmlns:a16="http://schemas.microsoft.com/office/drawing/2014/main" id="{24A4189A-6A71-479A-8786-A486BCF55291}"/>
              </a:ext>
            </a:extLst>
          </p:cNvPr>
          <p:cNvSpPr txBox="1"/>
          <p:nvPr/>
        </p:nvSpPr>
        <p:spPr>
          <a:xfrm rot="16200000">
            <a:off x="1574227" y="3719476"/>
            <a:ext cx="1582947" cy="461665"/>
          </a:xfrm>
          <a:prstGeom prst="rect">
            <a:avLst/>
          </a:prstGeom>
          <a:noFill/>
        </p:spPr>
        <p:txBody>
          <a:bodyPr wrap="square" rtlCol="0">
            <a:spAutoFit/>
          </a:bodyPr>
          <a:lstStyle/>
          <a:p>
            <a:pPr algn="ctr"/>
            <a:r>
              <a:rPr lang="en-US" sz="2400" b="1" dirty="0"/>
              <a:t>Z Direction</a:t>
            </a:r>
          </a:p>
        </p:txBody>
      </p:sp>
      <p:cxnSp>
        <p:nvCxnSpPr>
          <p:cNvPr id="12" name="Straight Arrow Connector 11">
            <a:extLst>
              <a:ext uri="{FF2B5EF4-FFF2-40B4-BE49-F238E27FC236}">
                <a16:creationId xmlns:a16="http://schemas.microsoft.com/office/drawing/2014/main" id="{BA3CF9A1-2FA5-493B-9FAE-030FB58C2DC2}"/>
              </a:ext>
            </a:extLst>
          </p:cNvPr>
          <p:cNvCxnSpPr/>
          <p:nvPr/>
        </p:nvCxnSpPr>
        <p:spPr>
          <a:xfrm flipV="1">
            <a:off x="2373745" y="1967345"/>
            <a:ext cx="0" cy="966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26FC373-4532-4C5D-808D-927DB4BC166B}"/>
              </a:ext>
            </a:extLst>
          </p:cNvPr>
          <p:cNvCxnSpPr>
            <a:cxnSpLocks/>
          </p:cNvCxnSpPr>
          <p:nvPr/>
        </p:nvCxnSpPr>
        <p:spPr>
          <a:xfrm flipV="1">
            <a:off x="5453500" y="6404309"/>
            <a:ext cx="84625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A3ED3228-68D1-4218-A976-031CBAEC9D96}"/>
              </a:ext>
            </a:extLst>
          </p:cNvPr>
          <p:cNvSpPr>
            <a:spLocks noGrp="1"/>
          </p:cNvSpPr>
          <p:nvPr>
            <p:ph type="dt" sz="half" idx="10"/>
          </p:nvPr>
        </p:nvSpPr>
        <p:spPr/>
        <p:txBody>
          <a:bodyPr/>
          <a:lstStyle/>
          <a:p>
            <a:r>
              <a:rPr lang="en-US"/>
              <a:t>13 April 2019</a:t>
            </a:r>
            <a:endParaRPr lang="en-US" dirty="0"/>
          </a:p>
        </p:txBody>
      </p:sp>
      <p:pic>
        <p:nvPicPr>
          <p:cNvPr id="3074" name="Picture 2" descr="https://i.gyazo.com/3e0826208f61dd96e15b85ece7181ac1.jpg">
            <a:extLst>
              <a:ext uri="{FF2B5EF4-FFF2-40B4-BE49-F238E27FC236}">
                <a16:creationId xmlns:a16="http://schemas.microsoft.com/office/drawing/2014/main" id="{228E7918-B4BE-4AEF-A3EF-79C419F65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763"/>
          <a:stretch/>
        </p:blipFill>
        <p:spPr bwMode="auto">
          <a:xfrm>
            <a:off x="2596533" y="1467785"/>
            <a:ext cx="4737454" cy="47417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6FEC3C5-8CB4-4D5A-A150-839FC42B751A}"/>
              </a:ext>
            </a:extLst>
          </p:cNvPr>
          <p:cNvSpPr txBox="1"/>
          <p:nvPr/>
        </p:nvSpPr>
        <p:spPr>
          <a:xfrm>
            <a:off x="7697526" y="936495"/>
            <a:ext cx="1826146" cy="369332"/>
          </a:xfrm>
          <a:prstGeom prst="rect">
            <a:avLst/>
          </a:prstGeom>
          <a:noFill/>
        </p:spPr>
        <p:txBody>
          <a:bodyPr wrap="square" rtlCol="0">
            <a:spAutoFit/>
          </a:bodyPr>
          <a:lstStyle/>
          <a:p>
            <a:r>
              <a:rPr lang="en-US" dirty="0"/>
              <a:t>High abundance</a:t>
            </a:r>
          </a:p>
        </p:txBody>
      </p:sp>
      <p:sp>
        <p:nvSpPr>
          <p:cNvPr id="21" name="TextBox 20">
            <a:extLst>
              <a:ext uri="{FF2B5EF4-FFF2-40B4-BE49-F238E27FC236}">
                <a16:creationId xmlns:a16="http://schemas.microsoft.com/office/drawing/2014/main" id="{2DD43E6F-101C-48D0-8C03-9C58595A6707}"/>
              </a:ext>
            </a:extLst>
          </p:cNvPr>
          <p:cNvSpPr txBox="1"/>
          <p:nvPr/>
        </p:nvSpPr>
        <p:spPr>
          <a:xfrm>
            <a:off x="7718866" y="6212227"/>
            <a:ext cx="1783467" cy="369332"/>
          </a:xfrm>
          <a:prstGeom prst="rect">
            <a:avLst/>
          </a:prstGeom>
          <a:noFill/>
        </p:spPr>
        <p:txBody>
          <a:bodyPr wrap="square" rtlCol="0">
            <a:spAutoFit/>
          </a:bodyPr>
          <a:lstStyle/>
          <a:p>
            <a:r>
              <a:rPr lang="en-US" dirty="0"/>
              <a:t>Low abundance</a:t>
            </a:r>
          </a:p>
        </p:txBody>
      </p:sp>
      <p:pic>
        <p:nvPicPr>
          <p:cNvPr id="22" name="Picture 4" descr="https://i.gyazo.com/e756f5ce4bde70caa4c602db996ec365.png">
            <a:extLst>
              <a:ext uri="{FF2B5EF4-FFF2-40B4-BE49-F238E27FC236}">
                <a16:creationId xmlns:a16="http://schemas.microsoft.com/office/drawing/2014/main" id="{62A0E0B3-DEB5-4BAB-A16E-F1B3F451F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881" y="1255378"/>
            <a:ext cx="323438" cy="502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1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AA83-8290-4C65-B555-AAB3F89AB763}"/>
              </a:ext>
            </a:extLst>
          </p:cNvPr>
          <p:cNvSpPr>
            <a:spLocks noGrp="1"/>
          </p:cNvSpPr>
          <p:nvPr>
            <p:ph type="title"/>
          </p:nvPr>
        </p:nvSpPr>
        <p:spPr>
          <a:xfrm>
            <a:off x="838200" y="-4567"/>
            <a:ext cx="10515600" cy="1325563"/>
          </a:xfrm>
        </p:spPr>
        <p:txBody>
          <a:bodyPr/>
          <a:lstStyle/>
          <a:p>
            <a:r>
              <a:rPr lang="en-US" b="1" dirty="0"/>
              <a:t>g292-j4c: </a:t>
            </a:r>
            <a:r>
              <a:rPr lang="en-US" b="1" baseline="30000" dirty="0"/>
              <a:t>57</a:t>
            </a:r>
            <a:r>
              <a:rPr lang="en-US" b="1" dirty="0"/>
              <a:t>Fe</a:t>
            </a:r>
            <a:endParaRPr lang="en-US" dirty="0"/>
          </a:p>
        </p:txBody>
      </p:sp>
      <p:sp>
        <p:nvSpPr>
          <p:cNvPr id="5" name="Slide Number Placeholder 4">
            <a:extLst>
              <a:ext uri="{FF2B5EF4-FFF2-40B4-BE49-F238E27FC236}">
                <a16:creationId xmlns:a16="http://schemas.microsoft.com/office/drawing/2014/main" id="{960688A1-1DD5-4DE2-A821-A7017482D70A}"/>
              </a:ext>
            </a:extLst>
          </p:cNvPr>
          <p:cNvSpPr>
            <a:spLocks noGrp="1"/>
          </p:cNvSpPr>
          <p:nvPr>
            <p:ph type="sldNum" sz="quarter" idx="12"/>
          </p:nvPr>
        </p:nvSpPr>
        <p:spPr/>
        <p:txBody>
          <a:bodyPr/>
          <a:lstStyle/>
          <a:p>
            <a:fld id="{629637A9-119A-49DA-BD12-AAC58B377D80}" type="slidenum">
              <a:rPr lang="en-US" smtClean="0"/>
              <a:t>15</a:t>
            </a:fld>
            <a:endParaRPr lang="en-US" dirty="0"/>
          </a:p>
        </p:txBody>
      </p:sp>
      <p:sp>
        <p:nvSpPr>
          <p:cNvPr id="3" name="TextBox 2">
            <a:extLst>
              <a:ext uri="{FF2B5EF4-FFF2-40B4-BE49-F238E27FC236}">
                <a16:creationId xmlns:a16="http://schemas.microsoft.com/office/drawing/2014/main" id="{1C0D227C-CD73-4657-A8D0-7A2EE1BDB467}"/>
              </a:ext>
            </a:extLst>
          </p:cNvPr>
          <p:cNvSpPr txBox="1"/>
          <p:nvPr/>
        </p:nvSpPr>
        <p:spPr>
          <a:xfrm>
            <a:off x="3706648" y="6173477"/>
            <a:ext cx="1621604" cy="461665"/>
          </a:xfrm>
          <a:prstGeom prst="rect">
            <a:avLst/>
          </a:prstGeom>
          <a:noFill/>
        </p:spPr>
        <p:txBody>
          <a:bodyPr wrap="square" rtlCol="0">
            <a:spAutoFit/>
          </a:bodyPr>
          <a:lstStyle/>
          <a:p>
            <a:pPr algn="ctr"/>
            <a:r>
              <a:rPr lang="en-US" sz="2400" b="1" dirty="0"/>
              <a:t>Y Direction</a:t>
            </a:r>
          </a:p>
        </p:txBody>
      </p:sp>
      <p:sp>
        <p:nvSpPr>
          <p:cNvPr id="7" name="TextBox 6">
            <a:extLst>
              <a:ext uri="{FF2B5EF4-FFF2-40B4-BE49-F238E27FC236}">
                <a16:creationId xmlns:a16="http://schemas.microsoft.com/office/drawing/2014/main" id="{24A4189A-6A71-479A-8786-A486BCF55291}"/>
              </a:ext>
            </a:extLst>
          </p:cNvPr>
          <p:cNvSpPr txBox="1"/>
          <p:nvPr/>
        </p:nvSpPr>
        <p:spPr>
          <a:xfrm rot="16200000">
            <a:off x="1574227" y="3719476"/>
            <a:ext cx="1582947" cy="461665"/>
          </a:xfrm>
          <a:prstGeom prst="rect">
            <a:avLst/>
          </a:prstGeom>
          <a:noFill/>
        </p:spPr>
        <p:txBody>
          <a:bodyPr wrap="square" rtlCol="0">
            <a:spAutoFit/>
          </a:bodyPr>
          <a:lstStyle/>
          <a:p>
            <a:pPr algn="ctr"/>
            <a:r>
              <a:rPr lang="en-US" sz="2400" b="1" dirty="0"/>
              <a:t>Z Direction</a:t>
            </a:r>
          </a:p>
        </p:txBody>
      </p:sp>
      <p:cxnSp>
        <p:nvCxnSpPr>
          <p:cNvPr id="12" name="Straight Arrow Connector 11">
            <a:extLst>
              <a:ext uri="{FF2B5EF4-FFF2-40B4-BE49-F238E27FC236}">
                <a16:creationId xmlns:a16="http://schemas.microsoft.com/office/drawing/2014/main" id="{BA3CF9A1-2FA5-493B-9FAE-030FB58C2DC2}"/>
              </a:ext>
            </a:extLst>
          </p:cNvPr>
          <p:cNvCxnSpPr/>
          <p:nvPr/>
        </p:nvCxnSpPr>
        <p:spPr>
          <a:xfrm flipV="1">
            <a:off x="2373745" y="1967345"/>
            <a:ext cx="0" cy="966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26FC373-4532-4C5D-808D-927DB4BC166B}"/>
              </a:ext>
            </a:extLst>
          </p:cNvPr>
          <p:cNvCxnSpPr>
            <a:cxnSpLocks/>
          </p:cNvCxnSpPr>
          <p:nvPr/>
        </p:nvCxnSpPr>
        <p:spPr>
          <a:xfrm flipV="1">
            <a:off x="5453500" y="6404309"/>
            <a:ext cx="84625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A3ED3228-68D1-4218-A976-031CBAEC9D96}"/>
              </a:ext>
            </a:extLst>
          </p:cNvPr>
          <p:cNvSpPr>
            <a:spLocks noGrp="1"/>
          </p:cNvSpPr>
          <p:nvPr>
            <p:ph type="dt" sz="half" idx="10"/>
          </p:nvPr>
        </p:nvSpPr>
        <p:spPr/>
        <p:txBody>
          <a:bodyPr/>
          <a:lstStyle/>
          <a:p>
            <a:r>
              <a:rPr lang="en-US"/>
              <a:t>13 April 2019</a:t>
            </a:r>
            <a:endParaRPr lang="en-US" dirty="0"/>
          </a:p>
        </p:txBody>
      </p:sp>
      <p:pic>
        <p:nvPicPr>
          <p:cNvPr id="5122" name="Picture 2" descr="https://i.gyazo.com/b5b9980608d27b64bd9e4a1380b8d690.png">
            <a:extLst>
              <a:ext uri="{FF2B5EF4-FFF2-40B4-BE49-F238E27FC236}">
                <a16:creationId xmlns:a16="http://schemas.microsoft.com/office/drawing/2014/main" id="{8DBDB053-9927-4FD0-BBB3-EDDCBC01B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16" y="1470995"/>
            <a:ext cx="4700696" cy="47457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7823C20-30F2-43C3-90A3-C18612A9CE40}"/>
              </a:ext>
            </a:extLst>
          </p:cNvPr>
          <p:cNvSpPr txBox="1"/>
          <p:nvPr/>
        </p:nvSpPr>
        <p:spPr>
          <a:xfrm>
            <a:off x="7697526" y="936495"/>
            <a:ext cx="1826146" cy="369332"/>
          </a:xfrm>
          <a:prstGeom prst="rect">
            <a:avLst/>
          </a:prstGeom>
          <a:noFill/>
        </p:spPr>
        <p:txBody>
          <a:bodyPr wrap="square" rtlCol="0">
            <a:spAutoFit/>
          </a:bodyPr>
          <a:lstStyle/>
          <a:p>
            <a:r>
              <a:rPr lang="en-US" dirty="0"/>
              <a:t>High abundance</a:t>
            </a:r>
          </a:p>
        </p:txBody>
      </p:sp>
      <p:sp>
        <p:nvSpPr>
          <p:cNvPr id="15" name="TextBox 14">
            <a:extLst>
              <a:ext uri="{FF2B5EF4-FFF2-40B4-BE49-F238E27FC236}">
                <a16:creationId xmlns:a16="http://schemas.microsoft.com/office/drawing/2014/main" id="{F31B5FB1-05E5-446D-93D0-04464424CDAB}"/>
              </a:ext>
            </a:extLst>
          </p:cNvPr>
          <p:cNvSpPr txBox="1"/>
          <p:nvPr/>
        </p:nvSpPr>
        <p:spPr>
          <a:xfrm>
            <a:off x="7718866" y="6212227"/>
            <a:ext cx="1783467" cy="369332"/>
          </a:xfrm>
          <a:prstGeom prst="rect">
            <a:avLst/>
          </a:prstGeom>
          <a:noFill/>
        </p:spPr>
        <p:txBody>
          <a:bodyPr wrap="square" rtlCol="0">
            <a:spAutoFit/>
          </a:bodyPr>
          <a:lstStyle/>
          <a:p>
            <a:r>
              <a:rPr lang="en-US" dirty="0"/>
              <a:t>Low abundance</a:t>
            </a:r>
          </a:p>
        </p:txBody>
      </p:sp>
      <p:pic>
        <p:nvPicPr>
          <p:cNvPr id="17" name="Picture 4" descr="https://i.gyazo.com/e756f5ce4bde70caa4c602db996ec365.png">
            <a:extLst>
              <a:ext uri="{FF2B5EF4-FFF2-40B4-BE49-F238E27FC236}">
                <a16:creationId xmlns:a16="http://schemas.microsoft.com/office/drawing/2014/main" id="{92BC52B6-30CE-4639-92C3-E4632F247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881" y="1255378"/>
            <a:ext cx="323438" cy="502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2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4C5-1BDB-4B00-89D3-84B5E31F5A5D}"/>
              </a:ext>
            </a:extLst>
          </p:cNvPr>
          <p:cNvSpPr>
            <a:spLocks noGrp="1"/>
          </p:cNvSpPr>
          <p:nvPr>
            <p:ph type="title"/>
          </p:nvPr>
        </p:nvSpPr>
        <p:spPr>
          <a:xfrm>
            <a:off x="838200" y="0"/>
            <a:ext cx="10515600" cy="1325563"/>
          </a:xfrm>
        </p:spPr>
        <p:txBody>
          <a:bodyPr/>
          <a:lstStyle/>
          <a:p>
            <a:r>
              <a:rPr lang="en-US" b="1" dirty="0"/>
              <a:t>Conclusions</a:t>
            </a:r>
          </a:p>
        </p:txBody>
      </p:sp>
      <p:sp>
        <p:nvSpPr>
          <p:cNvPr id="3" name="Content Placeholder 2">
            <a:extLst>
              <a:ext uri="{FF2B5EF4-FFF2-40B4-BE49-F238E27FC236}">
                <a16:creationId xmlns:a16="http://schemas.microsoft.com/office/drawing/2014/main" id="{E01C92A2-1164-42D7-BABC-D114C6ADF8D7}"/>
              </a:ext>
            </a:extLst>
          </p:cNvPr>
          <p:cNvSpPr>
            <a:spLocks noGrp="1"/>
          </p:cNvSpPr>
          <p:nvPr>
            <p:ph idx="1"/>
          </p:nvPr>
        </p:nvSpPr>
        <p:spPr>
          <a:xfrm>
            <a:off x="838200" y="1325563"/>
            <a:ext cx="10515600" cy="4351338"/>
          </a:xfrm>
        </p:spPr>
        <p:txBody>
          <a:bodyPr>
            <a:normAutofit/>
          </a:bodyPr>
          <a:lstStyle/>
          <a:p>
            <a:pPr>
              <a:buSzPct val="50000"/>
              <a:buFont typeface="Courier New" panose="02070309020205020404" pitchFamily="49" charset="0"/>
              <a:buChar char="o"/>
            </a:pPr>
            <a:r>
              <a:rPr lang="en-US" sz="3200" dirty="0"/>
              <a:t>15 and 20 </a:t>
            </a:r>
            <a:r>
              <a:rPr lang="en-US" sz="3200" i="1" dirty="0"/>
              <a:t>M</a:t>
            </a:r>
            <a:r>
              <a:rPr lang="en-US" sz="3200" baseline="-25000" dirty="0"/>
              <a:t>⊙ </a:t>
            </a:r>
            <a:r>
              <a:rPr lang="en-US" sz="3200" dirty="0">
                <a:solidFill>
                  <a:schemeClr val="accent1">
                    <a:lumMod val="75000"/>
                  </a:schemeClr>
                </a:solidFill>
              </a:rPr>
              <a:t>asymmetric SN models </a:t>
            </a:r>
            <a:r>
              <a:rPr lang="en-US" sz="3200" dirty="0"/>
              <a:t>explain </a:t>
            </a:r>
            <a:r>
              <a:rPr lang="en-US" sz="3200" dirty="0" err="1"/>
              <a:t>SiC</a:t>
            </a:r>
            <a:r>
              <a:rPr lang="en-US" sz="3200" dirty="0"/>
              <a:t> X grain compositions</a:t>
            </a:r>
          </a:p>
          <a:p>
            <a:pPr>
              <a:buSzPct val="50000"/>
              <a:buFont typeface="Courier New" panose="02070309020205020404" pitchFamily="49" charset="0"/>
              <a:buChar char="o"/>
            </a:pPr>
            <a:r>
              <a:rPr lang="en-US" sz="3200" dirty="0"/>
              <a:t>Both </a:t>
            </a:r>
            <a:r>
              <a:rPr lang="en-US" sz="3200" baseline="30000" dirty="0"/>
              <a:t>57</a:t>
            </a:r>
            <a:r>
              <a:rPr lang="en-US" sz="3200" dirty="0"/>
              <a:t>Fe excesses and depletions are observed in clumps from asymmetric models</a:t>
            </a:r>
          </a:p>
          <a:p>
            <a:pPr marL="0" indent="0">
              <a:buSzPct val="50000"/>
              <a:buNone/>
            </a:pPr>
            <a:endParaRPr lang="en-US" sz="3200" dirty="0"/>
          </a:p>
          <a:p>
            <a:pPr>
              <a:buSzPct val="50000"/>
              <a:buFont typeface="Courier New" panose="02070309020205020404" pitchFamily="49" charset="0"/>
              <a:buChar char="o"/>
            </a:pPr>
            <a:r>
              <a:rPr lang="en-US" sz="3200" dirty="0"/>
              <a:t>In the near future, we plan to look at more isotope systems and write a paper!</a:t>
            </a:r>
          </a:p>
        </p:txBody>
      </p:sp>
      <p:sp>
        <p:nvSpPr>
          <p:cNvPr id="4" name="Slide Number Placeholder 3">
            <a:extLst>
              <a:ext uri="{FF2B5EF4-FFF2-40B4-BE49-F238E27FC236}">
                <a16:creationId xmlns:a16="http://schemas.microsoft.com/office/drawing/2014/main" id="{CFFD34F2-547C-464E-B3D2-D45663048A47}"/>
              </a:ext>
            </a:extLst>
          </p:cNvPr>
          <p:cNvSpPr>
            <a:spLocks noGrp="1"/>
          </p:cNvSpPr>
          <p:nvPr>
            <p:ph type="sldNum" sz="quarter" idx="12"/>
          </p:nvPr>
        </p:nvSpPr>
        <p:spPr/>
        <p:txBody>
          <a:bodyPr/>
          <a:lstStyle/>
          <a:p>
            <a:fld id="{629637A9-119A-49DA-BD12-AAC58B377D80}" type="slidenum">
              <a:rPr lang="en-US" smtClean="0"/>
              <a:t>16</a:t>
            </a:fld>
            <a:endParaRPr lang="en-US" dirty="0"/>
          </a:p>
        </p:txBody>
      </p:sp>
      <p:sp>
        <p:nvSpPr>
          <p:cNvPr id="7" name="Date Placeholder 6">
            <a:extLst>
              <a:ext uri="{FF2B5EF4-FFF2-40B4-BE49-F238E27FC236}">
                <a16:creationId xmlns:a16="http://schemas.microsoft.com/office/drawing/2014/main" id="{03F32DB3-C130-4FF6-905C-18815636E3DF}"/>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182859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A1B17C-883B-4349-8E9A-042578567B49}"/>
              </a:ext>
            </a:extLst>
          </p:cNvPr>
          <p:cNvPicPr>
            <a:picLocks noChangeAspect="1"/>
          </p:cNvPicPr>
          <p:nvPr/>
        </p:nvPicPr>
        <p:blipFill>
          <a:blip r:embed="rId3"/>
          <a:stretch>
            <a:fillRect/>
          </a:stretch>
        </p:blipFill>
        <p:spPr>
          <a:xfrm>
            <a:off x="4461919" y="1311057"/>
            <a:ext cx="8047242" cy="3831336"/>
          </a:xfrm>
          <a:prstGeom prst="rect">
            <a:avLst/>
          </a:prstGeom>
        </p:spPr>
      </p:pic>
      <p:sp>
        <p:nvSpPr>
          <p:cNvPr id="2" name="Title 1">
            <a:extLst>
              <a:ext uri="{FF2B5EF4-FFF2-40B4-BE49-F238E27FC236}">
                <a16:creationId xmlns:a16="http://schemas.microsoft.com/office/drawing/2014/main" id="{23735465-1E73-40D6-98D1-6C53AAF75B5A}"/>
              </a:ext>
            </a:extLst>
          </p:cNvPr>
          <p:cNvSpPr>
            <a:spLocks noGrp="1"/>
          </p:cNvSpPr>
          <p:nvPr>
            <p:ph type="title"/>
          </p:nvPr>
        </p:nvSpPr>
        <p:spPr>
          <a:xfrm>
            <a:off x="838200" y="30595"/>
            <a:ext cx="10515600" cy="1325563"/>
          </a:xfrm>
        </p:spPr>
        <p:txBody>
          <a:bodyPr/>
          <a:lstStyle/>
          <a:p>
            <a:r>
              <a:rPr lang="en-US" b="1" dirty="0"/>
              <a:t>What are presolar grains?</a:t>
            </a:r>
          </a:p>
        </p:txBody>
      </p:sp>
      <p:sp>
        <p:nvSpPr>
          <p:cNvPr id="3" name="Content Placeholder 2">
            <a:extLst>
              <a:ext uri="{FF2B5EF4-FFF2-40B4-BE49-F238E27FC236}">
                <a16:creationId xmlns:a16="http://schemas.microsoft.com/office/drawing/2014/main" id="{511A8E50-A3A8-4350-ACCF-44CC87EB63B6}"/>
              </a:ext>
            </a:extLst>
          </p:cNvPr>
          <p:cNvSpPr>
            <a:spLocks noGrp="1"/>
          </p:cNvSpPr>
          <p:nvPr>
            <p:ph idx="1"/>
          </p:nvPr>
        </p:nvSpPr>
        <p:spPr>
          <a:xfrm>
            <a:off x="687389" y="1127901"/>
            <a:ext cx="4605487" cy="4779413"/>
          </a:xfrm>
        </p:spPr>
        <p:txBody>
          <a:bodyPr>
            <a:normAutofit/>
          </a:bodyPr>
          <a:lstStyle/>
          <a:p>
            <a:pPr>
              <a:buSzPct val="50000"/>
              <a:buFont typeface="Courier New" panose="02070309020205020404" pitchFamily="49" charset="0"/>
              <a:buChar char="o"/>
            </a:pPr>
            <a:r>
              <a:rPr lang="en-US" dirty="0"/>
              <a:t>Dust grains in meteorites with large nucleosynthetic anomalies </a:t>
            </a:r>
            <a:r>
              <a:rPr lang="en-US" sz="2000" dirty="0">
                <a:solidFill>
                  <a:schemeClr val="accent1">
                    <a:lumMod val="75000"/>
                  </a:schemeClr>
                </a:solidFill>
              </a:rPr>
              <a:t>(e.g., </a:t>
            </a:r>
            <a:r>
              <a:rPr lang="en-US" sz="2000" dirty="0" err="1">
                <a:solidFill>
                  <a:schemeClr val="accent1">
                    <a:lumMod val="75000"/>
                  </a:schemeClr>
                </a:solidFill>
              </a:rPr>
              <a:t>Zinner</a:t>
            </a:r>
            <a:r>
              <a:rPr lang="en-US" sz="2000" dirty="0">
                <a:solidFill>
                  <a:schemeClr val="accent1">
                    <a:lumMod val="75000"/>
                  </a:schemeClr>
                </a:solidFill>
              </a:rPr>
              <a:t>, 2014; Nittler and Ciesla, 2016)</a:t>
            </a:r>
          </a:p>
          <a:p>
            <a:pPr>
              <a:buSzPct val="50000"/>
              <a:buFont typeface="Courier New" panose="02070309020205020404" pitchFamily="49" charset="0"/>
              <a:buChar char="o"/>
            </a:pPr>
            <a:r>
              <a:rPr lang="en-US" dirty="0"/>
              <a:t>Isotopic compositions can trace their stellar sources and nucleosynthetic histories</a:t>
            </a:r>
          </a:p>
          <a:p>
            <a:pPr>
              <a:buSzPct val="50000"/>
              <a:buFont typeface="Courier New" panose="02070309020205020404" pitchFamily="49" charset="0"/>
              <a:buChar char="o"/>
            </a:pPr>
            <a:r>
              <a:rPr lang="en-US" dirty="0"/>
              <a:t>We focus on SiC X grains using new 3D supernova models</a:t>
            </a:r>
          </a:p>
          <a:p>
            <a:endParaRPr lang="en-US" dirty="0"/>
          </a:p>
        </p:txBody>
      </p:sp>
      <p:sp>
        <p:nvSpPr>
          <p:cNvPr id="4" name="TextBox 3">
            <a:extLst>
              <a:ext uri="{FF2B5EF4-FFF2-40B4-BE49-F238E27FC236}">
                <a16:creationId xmlns:a16="http://schemas.microsoft.com/office/drawing/2014/main" id="{88979121-8F4E-41A9-8C0B-510B2898EA50}"/>
              </a:ext>
            </a:extLst>
          </p:cNvPr>
          <p:cNvSpPr txBox="1"/>
          <p:nvPr/>
        </p:nvSpPr>
        <p:spPr>
          <a:xfrm>
            <a:off x="6192548" y="5142393"/>
            <a:ext cx="4836103" cy="584775"/>
          </a:xfrm>
          <a:prstGeom prst="rect">
            <a:avLst/>
          </a:prstGeom>
          <a:noFill/>
        </p:spPr>
        <p:txBody>
          <a:bodyPr wrap="square" rtlCol="0">
            <a:spAutoFit/>
          </a:bodyPr>
          <a:lstStyle/>
          <a:p>
            <a:r>
              <a:rPr lang="en-US" sz="1600" dirty="0">
                <a:solidFill>
                  <a:schemeClr val="accent1">
                    <a:lumMod val="75000"/>
                  </a:schemeClr>
                </a:solidFill>
              </a:rPr>
              <a:t>Data retrieved from Presolar Grain Database (Hynes and </a:t>
            </a:r>
            <a:r>
              <a:rPr lang="en-US" sz="1600" dirty="0" err="1">
                <a:solidFill>
                  <a:schemeClr val="accent1">
                    <a:lumMod val="75000"/>
                  </a:schemeClr>
                </a:solidFill>
              </a:rPr>
              <a:t>Gyngard</a:t>
            </a:r>
            <a:r>
              <a:rPr lang="en-US" sz="1600" dirty="0">
                <a:solidFill>
                  <a:schemeClr val="accent1">
                    <a:lumMod val="75000"/>
                  </a:schemeClr>
                </a:solidFill>
              </a:rPr>
              <a:t>, 2009), </a:t>
            </a:r>
            <a:r>
              <a:rPr lang="en-US" sz="1600" dirty="0" err="1">
                <a:solidFill>
                  <a:schemeClr val="accent1">
                    <a:lumMod val="75000"/>
                  </a:schemeClr>
                </a:solidFill>
              </a:rPr>
              <a:t>Marhas</a:t>
            </a:r>
            <a:r>
              <a:rPr lang="en-US" sz="1600" dirty="0">
                <a:solidFill>
                  <a:schemeClr val="accent1">
                    <a:lumMod val="75000"/>
                  </a:schemeClr>
                </a:solidFill>
              </a:rPr>
              <a:t> et al., 2008, and Liu et al., 2016.</a:t>
            </a:r>
          </a:p>
        </p:txBody>
      </p:sp>
      <p:sp>
        <p:nvSpPr>
          <p:cNvPr id="5" name="Slide Number Placeholder 4">
            <a:extLst>
              <a:ext uri="{FF2B5EF4-FFF2-40B4-BE49-F238E27FC236}">
                <a16:creationId xmlns:a16="http://schemas.microsoft.com/office/drawing/2014/main" id="{E54A600F-AF9A-4FA9-A62A-20D623DCC059}"/>
              </a:ext>
            </a:extLst>
          </p:cNvPr>
          <p:cNvSpPr>
            <a:spLocks noGrp="1"/>
          </p:cNvSpPr>
          <p:nvPr>
            <p:ph type="sldNum" sz="quarter" idx="12"/>
          </p:nvPr>
        </p:nvSpPr>
        <p:spPr/>
        <p:txBody>
          <a:bodyPr/>
          <a:lstStyle/>
          <a:p>
            <a:fld id="{629637A9-119A-49DA-BD12-AAC58B377D80}" type="slidenum">
              <a:rPr lang="en-US" smtClean="0"/>
              <a:t>2</a:t>
            </a:fld>
            <a:endParaRPr lang="en-US" dirty="0"/>
          </a:p>
        </p:txBody>
      </p:sp>
      <p:sp>
        <p:nvSpPr>
          <p:cNvPr id="8" name="TextBox 7">
            <a:extLst>
              <a:ext uri="{FF2B5EF4-FFF2-40B4-BE49-F238E27FC236}">
                <a16:creationId xmlns:a16="http://schemas.microsoft.com/office/drawing/2014/main" id="{E0A6932B-FF09-4D2E-8215-8C03C8CBD771}"/>
              </a:ext>
            </a:extLst>
          </p:cNvPr>
          <p:cNvSpPr txBox="1"/>
          <p:nvPr/>
        </p:nvSpPr>
        <p:spPr>
          <a:xfrm>
            <a:off x="8036729" y="4119108"/>
            <a:ext cx="897622" cy="307777"/>
          </a:xfrm>
          <a:prstGeom prst="rect">
            <a:avLst/>
          </a:prstGeom>
          <a:noFill/>
        </p:spPr>
        <p:txBody>
          <a:bodyPr wrap="square" rtlCol="0">
            <a:spAutoFit/>
          </a:bodyPr>
          <a:lstStyle/>
          <a:p>
            <a:r>
              <a:rPr lang="en-US" sz="1400" dirty="0">
                <a:solidFill>
                  <a:schemeClr val="accent1"/>
                </a:solidFill>
              </a:rPr>
              <a:t>Solar</a:t>
            </a:r>
          </a:p>
        </p:txBody>
      </p:sp>
      <p:sp>
        <p:nvSpPr>
          <p:cNvPr id="9" name="TextBox 8">
            <a:extLst>
              <a:ext uri="{FF2B5EF4-FFF2-40B4-BE49-F238E27FC236}">
                <a16:creationId xmlns:a16="http://schemas.microsoft.com/office/drawing/2014/main" id="{4AED8C5B-BA75-4593-873F-B7B592DCFE07}"/>
              </a:ext>
            </a:extLst>
          </p:cNvPr>
          <p:cNvSpPr txBox="1"/>
          <p:nvPr/>
        </p:nvSpPr>
        <p:spPr>
          <a:xfrm>
            <a:off x="9462759" y="2429855"/>
            <a:ext cx="897622" cy="307777"/>
          </a:xfrm>
          <a:prstGeom prst="rect">
            <a:avLst/>
          </a:prstGeom>
          <a:noFill/>
        </p:spPr>
        <p:txBody>
          <a:bodyPr wrap="square" rtlCol="0">
            <a:spAutoFit/>
          </a:bodyPr>
          <a:lstStyle/>
          <a:p>
            <a:r>
              <a:rPr lang="en-US" sz="1400" dirty="0">
                <a:solidFill>
                  <a:schemeClr val="accent1"/>
                </a:solidFill>
              </a:rPr>
              <a:t>Solar</a:t>
            </a:r>
          </a:p>
        </p:txBody>
      </p:sp>
      <p:sp>
        <p:nvSpPr>
          <p:cNvPr id="6" name="Date Placeholder 5">
            <a:extLst>
              <a:ext uri="{FF2B5EF4-FFF2-40B4-BE49-F238E27FC236}">
                <a16:creationId xmlns:a16="http://schemas.microsoft.com/office/drawing/2014/main" id="{34A2A6F9-E2E8-4D4D-A31C-26B4C87C1D28}"/>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132227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5465-1E73-40D6-98D1-6C53AAF75B5A}"/>
              </a:ext>
            </a:extLst>
          </p:cNvPr>
          <p:cNvSpPr>
            <a:spLocks noGrp="1"/>
          </p:cNvSpPr>
          <p:nvPr>
            <p:ph type="title"/>
          </p:nvPr>
        </p:nvSpPr>
        <p:spPr>
          <a:xfrm>
            <a:off x="838200" y="30595"/>
            <a:ext cx="10515600" cy="1325563"/>
          </a:xfrm>
        </p:spPr>
        <p:txBody>
          <a:bodyPr/>
          <a:lstStyle/>
          <a:p>
            <a:r>
              <a:rPr lang="en-US" b="1" dirty="0"/>
              <a:t>How do we find presolar grains?</a:t>
            </a:r>
          </a:p>
        </p:txBody>
      </p:sp>
      <p:sp>
        <p:nvSpPr>
          <p:cNvPr id="3" name="Content Placeholder 2">
            <a:extLst>
              <a:ext uri="{FF2B5EF4-FFF2-40B4-BE49-F238E27FC236}">
                <a16:creationId xmlns:a16="http://schemas.microsoft.com/office/drawing/2014/main" id="{511A8E50-A3A8-4350-ACCF-44CC87EB63B6}"/>
              </a:ext>
            </a:extLst>
          </p:cNvPr>
          <p:cNvSpPr>
            <a:spLocks noGrp="1"/>
          </p:cNvSpPr>
          <p:nvPr>
            <p:ph idx="1"/>
          </p:nvPr>
        </p:nvSpPr>
        <p:spPr>
          <a:xfrm>
            <a:off x="687390" y="1127901"/>
            <a:ext cx="4730118" cy="4779413"/>
          </a:xfrm>
        </p:spPr>
        <p:txBody>
          <a:bodyPr>
            <a:normAutofit/>
          </a:bodyPr>
          <a:lstStyle/>
          <a:p>
            <a:pPr>
              <a:buSzPct val="50000"/>
              <a:buFont typeface="Courier New" panose="02070309020205020404" pitchFamily="49" charset="0"/>
              <a:buChar char="o"/>
            </a:pPr>
            <a:r>
              <a:rPr lang="en-US" dirty="0"/>
              <a:t>Ion beam used to sputter the surface of a cross-section of a primitive meteorite</a:t>
            </a:r>
          </a:p>
          <a:p>
            <a:pPr>
              <a:buSzPct val="50000"/>
              <a:buFont typeface="Courier New" panose="02070309020205020404" pitchFamily="49" charset="0"/>
              <a:buChar char="o"/>
            </a:pPr>
            <a:r>
              <a:rPr lang="en-US" dirty="0"/>
              <a:t>Areas with anomalous isotopic compositions are identified</a:t>
            </a:r>
          </a:p>
          <a:p>
            <a:pPr>
              <a:buSzPct val="50000"/>
              <a:buFont typeface="Courier New" panose="02070309020205020404" pitchFamily="49" charset="0"/>
              <a:buChar char="o"/>
            </a:pPr>
            <a:r>
              <a:rPr lang="en-US" dirty="0"/>
              <a:t>These spots are further analyzed to determine type based on certain isotope signatures</a:t>
            </a:r>
          </a:p>
          <a:p>
            <a:endParaRPr lang="en-US" dirty="0"/>
          </a:p>
        </p:txBody>
      </p:sp>
      <p:sp>
        <p:nvSpPr>
          <p:cNvPr id="4" name="TextBox 3">
            <a:extLst>
              <a:ext uri="{FF2B5EF4-FFF2-40B4-BE49-F238E27FC236}">
                <a16:creationId xmlns:a16="http://schemas.microsoft.com/office/drawing/2014/main" id="{88979121-8F4E-41A9-8C0B-510B2898EA50}"/>
              </a:ext>
            </a:extLst>
          </p:cNvPr>
          <p:cNvSpPr txBox="1"/>
          <p:nvPr/>
        </p:nvSpPr>
        <p:spPr>
          <a:xfrm>
            <a:off x="4985359" y="4808393"/>
            <a:ext cx="1640909" cy="830997"/>
          </a:xfrm>
          <a:prstGeom prst="rect">
            <a:avLst/>
          </a:prstGeom>
          <a:noFill/>
        </p:spPr>
        <p:txBody>
          <a:bodyPr wrap="square" rtlCol="0">
            <a:spAutoFit/>
          </a:bodyPr>
          <a:lstStyle/>
          <a:p>
            <a:endParaRPr lang="en-US" sz="1600" dirty="0">
              <a:solidFill>
                <a:schemeClr val="accent1">
                  <a:lumMod val="75000"/>
                </a:schemeClr>
              </a:solidFill>
            </a:endParaRPr>
          </a:p>
          <a:p>
            <a:endParaRPr lang="en-US" sz="1600" dirty="0">
              <a:solidFill>
                <a:schemeClr val="accent1">
                  <a:lumMod val="75000"/>
                </a:schemeClr>
              </a:solidFill>
            </a:endParaRPr>
          </a:p>
          <a:p>
            <a:endParaRPr lang="en-US" sz="1600" dirty="0">
              <a:solidFill>
                <a:schemeClr val="accent1">
                  <a:lumMod val="75000"/>
                </a:schemeClr>
              </a:solidFill>
            </a:endParaRPr>
          </a:p>
        </p:txBody>
      </p:sp>
      <p:sp>
        <p:nvSpPr>
          <p:cNvPr id="5" name="Slide Number Placeholder 4">
            <a:extLst>
              <a:ext uri="{FF2B5EF4-FFF2-40B4-BE49-F238E27FC236}">
                <a16:creationId xmlns:a16="http://schemas.microsoft.com/office/drawing/2014/main" id="{E54A600F-AF9A-4FA9-A62A-20D623DCC059}"/>
              </a:ext>
            </a:extLst>
          </p:cNvPr>
          <p:cNvSpPr>
            <a:spLocks noGrp="1"/>
          </p:cNvSpPr>
          <p:nvPr>
            <p:ph type="sldNum" sz="quarter" idx="12"/>
          </p:nvPr>
        </p:nvSpPr>
        <p:spPr/>
        <p:txBody>
          <a:bodyPr/>
          <a:lstStyle/>
          <a:p>
            <a:fld id="{629637A9-119A-49DA-BD12-AAC58B377D80}" type="slidenum">
              <a:rPr lang="en-US" smtClean="0"/>
              <a:t>3</a:t>
            </a:fld>
            <a:endParaRPr lang="en-US" dirty="0"/>
          </a:p>
        </p:txBody>
      </p:sp>
      <p:sp>
        <p:nvSpPr>
          <p:cNvPr id="6" name="Date Placeholder 5">
            <a:extLst>
              <a:ext uri="{FF2B5EF4-FFF2-40B4-BE49-F238E27FC236}">
                <a16:creationId xmlns:a16="http://schemas.microsoft.com/office/drawing/2014/main" id="{041EFEE5-EDDE-4AE2-B1F2-3E42B999B58C}"/>
              </a:ext>
            </a:extLst>
          </p:cNvPr>
          <p:cNvSpPr>
            <a:spLocks noGrp="1"/>
          </p:cNvSpPr>
          <p:nvPr>
            <p:ph type="dt" sz="half" idx="10"/>
          </p:nvPr>
        </p:nvSpPr>
        <p:spPr/>
        <p:txBody>
          <a:bodyPr/>
          <a:lstStyle/>
          <a:p>
            <a:r>
              <a:rPr lang="en-US"/>
              <a:t>13 April 2019</a:t>
            </a:r>
            <a:endParaRPr lang="en-US" dirty="0"/>
          </a:p>
        </p:txBody>
      </p:sp>
      <p:pic>
        <p:nvPicPr>
          <p:cNvPr id="1030" name="Picture 6" descr="Figure 3 False color NanoSIMS raster ion images, showing signal intensities (violet = low, green = medium, red = high) for the three isotopes of oxygen: (a) 16Oâ, (b) 17Oâ, and (c) 18Oâ; and the ratios of those images: (d) 17Oâ/16Oâ and (e) 18Oâ/16Oâ. The red circle highlights a presolar grain from the Adelaide carbonaceous chondrite that is enriched in 17O relative to 16O and 18O. The isotopic signature of this grain indicates that it formed around a low-mass star in which 17O is produced during H burning in the core of the star. The arrows pointing to the color scales in the bottom two images refer to the solar system ratios for 17O/16O and 18O/16O, respectively. The field of view for each image = 10 Âµm.">
            <a:extLst>
              <a:ext uri="{FF2B5EF4-FFF2-40B4-BE49-F238E27FC236}">
                <a16:creationId xmlns:a16="http://schemas.microsoft.com/office/drawing/2014/main" id="{81B138E7-59B0-4DBF-8C09-459FD63A4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367" y="1126148"/>
            <a:ext cx="6122466" cy="39122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DF03D83-4638-410C-AF5C-28505B0187C4}"/>
              </a:ext>
            </a:extLst>
          </p:cNvPr>
          <p:cNvSpPr txBox="1"/>
          <p:nvPr/>
        </p:nvSpPr>
        <p:spPr>
          <a:xfrm>
            <a:off x="5549367" y="5178400"/>
            <a:ext cx="6122466" cy="830997"/>
          </a:xfrm>
          <a:prstGeom prst="rect">
            <a:avLst/>
          </a:prstGeom>
          <a:noFill/>
        </p:spPr>
        <p:txBody>
          <a:bodyPr wrap="square" rtlCol="0">
            <a:spAutoFit/>
          </a:bodyPr>
          <a:lstStyle/>
          <a:p>
            <a:pPr algn="ctr"/>
            <a:r>
              <a:rPr lang="en-US" sz="1600" dirty="0">
                <a:solidFill>
                  <a:schemeClr val="accent1">
                    <a:lumMod val="75000"/>
                  </a:schemeClr>
                </a:solidFill>
              </a:rPr>
              <a:t>False color NanoSIMS raster ion images: (a) </a:t>
            </a:r>
            <a:r>
              <a:rPr lang="en-US" sz="1600" baseline="30000" dirty="0">
                <a:solidFill>
                  <a:schemeClr val="accent1">
                    <a:lumMod val="75000"/>
                  </a:schemeClr>
                </a:solidFill>
              </a:rPr>
              <a:t>16</a:t>
            </a:r>
            <a:r>
              <a:rPr lang="en-US" sz="1600" dirty="0">
                <a:solidFill>
                  <a:schemeClr val="accent1">
                    <a:lumMod val="75000"/>
                  </a:schemeClr>
                </a:solidFill>
              </a:rPr>
              <a:t>O (b) </a:t>
            </a:r>
            <a:r>
              <a:rPr lang="en-US" sz="1600" baseline="30000" dirty="0">
                <a:solidFill>
                  <a:schemeClr val="accent1">
                    <a:lumMod val="75000"/>
                  </a:schemeClr>
                </a:solidFill>
              </a:rPr>
              <a:t>17</a:t>
            </a:r>
            <a:r>
              <a:rPr lang="en-US" sz="1600" dirty="0">
                <a:solidFill>
                  <a:schemeClr val="accent1">
                    <a:lumMod val="75000"/>
                  </a:schemeClr>
                </a:solidFill>
              </a:rPr>
              <a:t>O (c) </a:t>
            </a:r>
            <a:r>
              <a:rPr lang="en-US" sz="1600" baseline="30000" dirty="0">
                <a:solidFill>
                  <a:schemeClr val="accent1">
                    <a:lumMod val="75000"/>
                  </a:schemeClr>
                </a:solidFill>
              </a:rPr>
              <a:t>18</a:t>
            </a:r>
            <a:r>
              <a:rPr lang="en-US" sz="1600" dirty="0">
                <a:solidFill>
                  <a:schemeClr val="accent1">
                    <a:lumMod val="75000"/>
                  </a:schemeClr>
                </a:solidFill>
              </a:rPr>
              <a:t>O </a:t>
            </a:r>
          </a:p>
          <a:p>
            <a:pPr algn="ctr"/>
            <a:r>
              <a:rPr lang="en-US" sz="1600" dirty="0">
                <a:solidFill>
                  <a:schemeClr val="accent1">
                    <a:lumMod val="75000"/>
                  </a:schemeClr>
                </a:solidFill>
              </a:rPr>
              <a:t>(d) </a:t>
            </a:r>
            <a:r>
              <a:rPr lang="en-US" sz="1600" baseline="30000" dirty="0">
                <a:solidFill>
                  <a:schemeClr val="accent1">
                    <a:lumMod val="75000"/>
                  </a:schemeClr>
                </a:solidFill>
              </a:rPr>
              <a:t>17</a:t>
            </a:r>
            <a:r>
              <a:rPr lang="en-US" sz="1600" dirty="0">
                <a:solidFill>
                  <a:schemeClr val="accent1">
                    <a:lumMod val="75000"/>
                  </a:schemeClr>
                </a:solidFill>
              </a:rPr>
              <a:t>O/</a:t>
            </a:r>
            <a:r>
              <a:rPr lang="en-US" sz="1600" baseline="30000" dirty="0">
                <a:solidFill>
                  <a:schemeClr val="accent1">
                    <a:lumMod val="75000"/>
                  </a:schemeClr>
                </a:solidFill>
              </a:rPr>
              <a:t>16</a:t>
            </a:r>
            <a:r>
              <a:rPr lang="en-US" sz="1600" dirty="0">
                <a:solidFill>
                  <a:schemeClr val="accent1">
                    <a:lumMod val="75000"/>
                  </a:schemeClr>
                </a:solidFill>
              </a:rPr>
              <a:t>O (e) </a:t>
            </a:r>
            <a:r>
              <a:rPr lang="en-US" sz="1600" baseline="30000" dirty="0">
                <a:solidFill>
                  <a:schemeClr val="accent1">
                    <a:lumMod val="75000"/>
                  </a:schemeClr>
                </a:solidFill>
              </a:rPr>
              <a:t>18</a:t>
            </a:r>
            <a:r>
              <a:rPr lang="en-US" sz="1600" dirty="0">
                <a:solidFill>
                  <a:schemeClr val="accent1">
                    <a:lumMod val="75000"/>
                  </a:schemeClr>
                </a:solidFill>
              </a:rPr>
              <a:t>O</a:t>
            </a:r>
            <a:r>
              <a:rPr lang="en-US" sz="1600" baseline="30000" dirty="0">
                <a:solidFill>
                  <a:schemeClr val="accent1">
                    <a:lumMod val="75000"/>
                  </a:schemeClr>
                </a:solidFill>
              </a:rPr>
              <a:t>/16</a:t>
            </a:r>
            <a:r>
              <a:rPr lang="en-US" sz="1600" dirty="0">
                <a:solidFill>
                  <a:schemeClr val="accent1">
                    <a:lumMod val="75000"/>
                  </a:schemeClr>
                </a:solidFill>
              </a:rPr>
              <a:t>O</a:t>
            </a:r>
            <a:endParaRPr lang="en-US" sz="1600" baseline="30000" dirty="0">
              <a:solidFill>
                <a:schemeClr val="accent1">
                  <a:lumMod val="75000"/>
                </a:schemeClr>
              </a:solidFill>
            </a:endParaRPr>
          </a:p>
          <a:p>
            <a:pPr algn="ctr"/>
            <a:r>
              <a:rPr lang="en-US" sz="1600" dirty="0">
                <a:solidFill>
                  <a:schemeClr val="accent1">
                    <a:lumMod val="75000"/>
                  </a:schemeClr>
                </a:solidFill>
              </a:rPr>
              <a:t>(Floss, 2018)</a:t>
            </a:r>
          </a:p>
        </p:txBody>
      </p:sp>
    </p:spTree>
    <p:extLst>
      <p:ext uri="{BB962C8B-B14F-4D97-AF65-F5344CB8AC3E}">
        <p14:creationId xmlns:p14="http://schemas.microsoft.com/office/powerpoint/2010/main" val="6976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1A3EB9-77E6-4A1B-8AF5-67E84342E957}"/>
              </a:ext>
            </a:extLst>
          </p:cNvPr>
          <p:cNvSpPr>
            <a:spLocks noGrp="1"/>
          </p:cNvSpPr>
          <p:nvPr>
            <p:ph type="dt" sz="half" idx="10"/>
          </p:nvPr>
        </p:nvSpPr>
        <p:spPr/>
        <p:txBody>
          <a:bodyPr/>
          <a:lstStyle/>
          <a:p>
            <a:r>
              <a:rPr lang="en-US"/>
              <a:t>13 April 2019</a:t>
            </a:r>
            <a:endParaRPr lang="en-US" dirty="0"/>
          </a:p>
        </p:txBody>
      </p:sp>
      <p:sp>
        <p:nvSpPr>
          <p:cNvPr id="5" name="Slide Number Placeholder 4">
            <a:extLst>
              <a:ext uri="{FF2B5EF4-FFF2-40B4-BE49-F238E27FC236}">
                <a16:creationId xmlns:a16="http://schemas.microsoft.com/office/drawing/2014/main" id="{293C773F-29F9-42DC-BAE3-E4CD5D900A50}"/>
              </a:ext>
            </a:extLst>
          </p:cNvPr>
          <p:cNvSpPr>
            <a:spLocks noGrp="1"/>
          </p:cNvSpPr>
          <p:nvPr>
            <p:ph type="sldNum" sz="quarter" idx="12"/>
          </p:nvPr>
        </p:nvSpPr>
        <p:spPr/>
        <p:txBody>
          <a:bodyPr/>
          <a:lstStyle/>
          <a:p>
            <a:fld id="{629637A9-119A-49DA-BD12-AAC58B377D80}" type="slidenum">
              <a:rPr lang="en-US" smtClean="0"/>
              <a:t>4</a:t>
            </a:fld>
            <a:endParaRPr lang="en-US" dirty="0"/>
          </a:p>
        </p:txBody>
      </p:sp>
      <p:pic>
        <p:nvPicPr>
          <p:cNvPr id="6" name="Picture 2" descr="https://maitrayeebosedotcom.files.wordpress.com/2013/02/20151117nanosims19.jpg">
            <a:extLst>
              <a:ext uri="{FF2B5EF4-FFF2-40B4-BE49-F238E27FC236}">
                <a16:creationId xmlns:a16="http://schemas.microsoft.com/office/drawing/2014/main" id="{26400BBB-F606-4A66-ABA8-5CF0AF790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386" y="169657"/>
            <a:ext cx="8811228" cy="58741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52033C-BDE6-4A1E-BD07-482205813579}"/>
              </a:ext>
            </a:extLst>
          </p:cNvPr>
          <p:cNvSpPr txBox="1"/>
          <p:nvPr/>
        </p:nvSpPr>
        <p:spPr>
          <a:xfrm>
            <a:off x="4927484" y="6156295"/>
            <a:ext cx="2337031" cy="400110"/>
          </a:xfrm>
          <a:prstGeom prst="rect">
            <a:avLst/>
          </a:prstGeom>
          <a:noFill/>
        </p:spPr>
        <p:txBody>
          <a:bodyPr wrap="square" rtlCol="0">
            <a:spAutoFit/>
          </a:bodyPr>
          <a:lstStyle/>
          <a:p>
            <a:r>
              <a:rPr lang="en-US" sz="2000" dirty="0">
                <a:solidFill>
                  <a:schemeClr val="accent1">
                    <a:lumMod val="75000"/>
                  </a:schemeClr>
                </a:solidFill>
              </a:rPr>
              <a:t>ASU’s NanoSIMS 50L</a:t>
            </a:r>
          </a:p>
        </p:txBody>
      </p:sp>
    </p:spTree>
    <p:extLst>
      <p:ext uri="{BB962C8B-B14F-4D97-AF65-F5344CB8AC3E}">
        <p14:creationId xmlns:p14="http://schemas.microsoft.com/office/powerpoint/2010/main" val="186929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FCE9-7685-4D18-B39D-9509F24B0576}"/>
              </a:ext>
            </a:extLst>
          </p:cNvPr>
          <p:cNvSpPr>
            <a:spLocks noGrp="1"/>
          </p:cNvSpPr>
          <p:nvPr>
            <p:ph type="title"/>
          </p:nvPr>
        </p:nvSpPr>
        <p:spPr>
          <a:xfrm>
            <a:off x="838200" y="19444"/>
            <a:ext cx="10515600" cy="1325563"/>
          </a:xfrm>
        </p:spPr>
        <p:txBody>
          <a:bodyPr/>
          <a:lstStyle/>
          <a:p>
            <a:r>
              <a:rPr lang="en-US" b="1" dirty="0"/>
              <a:t>3D supernova models</a:t>
            </a:r>
          </a:p>
        </p:txBody>
      </p:sp>
      <p:sp>
        <p:nvSpPr>
          <p:cNvPr id="3" name="Content Placeholder 2">
            <a:extLst>
              <a:ext uri="{FF2B5EF4-FFF2-40B4-BE49-F238E27FC236}">
                <a16:creationId xmlns:a16="http://schemas.microsoft.com/office/drawing/2014/main" id="{EAB1FFFD-C617-4892-8EBB-C816D9D01A13}"/>
              </a:ext>
            </a:extLst>
          </p:cNvPr>
          <p:cNvSpPr>
            <a:spLocks noGrp="1"/>
          </p:cNvSpPr>
          <p:nvPr>
            <p:ph idx="1"/>
          </p:nvPr>
        </p:nvSpPr>
        <p:spPr>
          <a:xfrm>
            <a:off x="838200" y="1011584"/>
            <a:ext cx="6325998" cy="4351338"/>
          </a:xfrm>
        </p:spPr>
        <p:txBody>
          <a:bodyPr/>
          <a:lstStyle/>
          <a:p>
            <a:pPr>
              <a:buSzPct val="50000"/>
              <a:buFont typeface="Courier New" panose="02070309020205020404" pitchFamily="49" charset="0"/>
              <a:buChar char="o"/>
            </a:pPr>
            <a:r>
              <a:rPr lang="en-US" dirty="0"/>
              <a:t>Issues involved</a:t>
            </a:r>
          </a:p>
          <a:p>
            <a:pPr lvl="1">
              <a:buSzPct val="50000"/>
              <a:buFont typeface="Courier New" panose="02070309020205020404" pitchFamily="49" charset="0"/>
              <a:buChar char="o"/>
            </a:pPr>
            <a:r>
              <a:rPr lang="en-US" sz="2800" dirty="0"/>
              <a:t>Computationally intensive</a:t>
            </a:r>
          </a:p>
          <a:p>
            <a:pPr lvl="1">
              <a:buSzPct val="50000"/>
              <a:buFont typeface="Courier New" panose="02070309020205020404" pitchFamily="49" charset="0"/>
              <a:buChar char="o"/>
            </a:pPr>
            <a:r>
              <a:rPr lang="en-US" sz="2800" dirty="0"/>
              <a:t>Time consuming</a:t>
            </a:r>
          </a:p>
          <a:p>
            <a:pPr>
              <a:buSzPct val="50000"/>
              <a:buFont typeface="Courier New" panose="02070309020205020404" pitchFamily="49" charset="0"/>
              <a:buChar char="o"/>
            </a:pPr>
            <a:r>
              <a:rPr lang="en-US" dirty="0"/>
              <a:t>Most observed supernova remnants are asymmetric</a:t>
            </a:r>
          </a:p>
          <a:p>
            <a:pPr>
              <a:buSzPct val="50000"/>
              <a:buFont typeface="Courier New" panose="02070309020205020404" pitchFamily="49" charset="0"/>
              <a:buChar char="o"/>
            </a:pPr>
            <a:r>
              <a:rPr lang="en-US" dirty="0"/>
              <a:t>Benefits </a:t>
            </a:r>
          </a:p>
          <a:p>
            <a:pPr lvl="1">
              <a:buSzPct val="50000"/>
              <a:buFont typeface="Courier New" panose="02070309020205020404" pitchFamily="49" charset="0"/>
              <a:buChar char="o"/>
            </a:pPr>
            <a:r>
              <a:rPr lang="en-US" sz="2800" dirty="0"/>
              <a:t>Allows us to account for asymmetry, convection, mass loss, and turbulence </a:t>
            </a:r>
            <a:r>
              <a:rPr lang="en-US" sz="2000" dirty="0">
                <a:solidFill>
                  <a:schemeClr val="accent1">
                    <a:lumMod val="75000"/>
                  </a:schemeClr>
                </a:solidFill>
              </a:rPr>
              <a:t>(Ellinger et al., 2012)</a:t>
            </a:r>
            <a:endParaRPr lang="en-US" sz="2000" dirty="0"/>
          </a:p>
        </p:txBody>
      </p:sp>
      <p:sp>
        <p:nvSpPr>
          <p:cNvPr id="4" name="Slide Number Placeholder 3">
            <a:extLst>
              <a:ext uri="{FF2B5EF4-FFF2-40B4-BE49-F238E27FC236}">
                <a16:creationId xmlns:a16="http://schemas.microsoft.com/office/drawing/2014/main" id="{BC26CBCC-D611-45E2-A6B9-D1052C4A3493}"/>
              </a:ext>
            </a:extLst>
          </p:cNvPr>
          <p:cNvSpPr>
            <a:spLocks noGrp="1"/>
          </p:cNvSpPr>
          <p:nvPr>
            <p:ph type="sldNum" sz="quarter" idx="12"/>
          </p:nvPr>
        </p:nvSpPr>
        <p:spPr/>
        <p:txBody>
          <a:bodyPr/>
          <a:lstStyle/>
          <a:p>
            <a:fld id="{629637A9-119A-49DA-BD12-AAC58B377D80}" type="slidenum">
              <a:rPr lang="en-US" smtClean="0"/>
              <a:t>5</a:t>
            </a:fld>
            <a:endParaRPr lang="en-US" dirty="0"/>
          </a:p>
        </p:txBody>
      </p:sp>
      <p:pic>
        <p:nvPicPr>
          <p:cNvPr id="6" name="Picture 2" descr="Image result for crab nebula">
            <a:extLst>
              <a:ext uri="{FF2B5EF4-FFF2-40B4-BE49-F238E27FC236}">
                <a16:creationId xmlns:a16="http://schemas.microsoft.com/office/drawing/2014/main" id="{00074165-85D3-493E-BDD4-7B7F065F1B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37" t="10519" r="13371" b="13738"/>
          <a:stretch/>
        </p:blipFill>
        <p:spPr bwMode="auto">
          <a:xfrm>
            <a:off x="7452806" y="1192262"/>
            <a:ext cx="3269295" cy="31525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7559B8-06CB-4E91-B89C-EA5B11217894}"/>
              </a:ext>
            </a:extLst>
          </p:cNvPr>
          <p:cNvSpPr txBox="1"/>
          <p:nvPr/>
        </p:nvSpPr>
        <p:spPr>
          <a:xfrm>
            <a:off x="7650432" y="4385683"/>
            <a:ext cx="2874042" cy="276999"/>
          </a:xfrm>
          <a:prstGeom prst="rect">
            <a:avLst/>
          </a:prstGeom>
          <a:noFill/>
        </p:spPr>
        <p:txBody>
          <a:bodyPr wrap="square" rtlCol="0">
            <a:spAutoFit/>
          </a:bodyPr>
          <a:lstStyle/>
          <a:p>
            <a:r>
              <a:rPr lang="en-US" sz="1200" dirty="0">
                <a:solidFill>
                  <a:schemeClr val="accent1">
                    <a:lumMod val="75000"/>
                  </a:schemeClr>
                </a:solidFill>
              </a:rPr>
              <a:t>Image credit: Nilsson &amp; Liverpool Telescope</a:t>
            </a:r>
          </a:p>
        </p:txBody>
      </p:sp>
      <p:sp>
        <p:nvSpPr>
          <p:cNvPr id="9" name="TextBox 8">
            <a:extLst>
              <a:ext uri="{FF2B5EF4-FFF2-40B4-BE49-F238E27FC236}">
                <a16:creationId xmlns:a16="http://schemas.microsoft.com/office/drawing/2014/main" id="{52795276-FD2E-480C-A0C5-5D07F8EAC073}"/>
              </a:ext>
            </a:extLst>
          </p:cNvPr>
          <p:cNvSpPr txBox="1"/>
          <p:nvPr/>
        </p:nvSpPr>
        <p:spPr>
          <a:xfrm>
            <a:off x="7650432" y="789784"/>
            <a:ext cx="2874042" cy="400110"/>
          </a:xfrm>
          <a:prstGeom prst="rect">
            <a:avLst/>
          </a:prstGeom>
          <a:noFill/>
        </p:spPr>
        <p:txBody>
          <a:bodyPr wrap="square" rtlCol="0">
            <a:spAutoFit/>
          </a:bodyPr>
          <a:lstStyle/>
          <a:p>
            <a:pPr algn="ctr"/>
            <a:r>
              <a:rPr lang="en-US" sz="2000" dirty="0">
                <a:solidFill>
                  <a:schemeClr val="accent1">
                    <a:lumMod val="75000"/>
                  </a:schemeClr>
                </a:solidFill>
              </a:rPr>
              <a:t>Crab Nebula</a:t>
            </a:r>
          </a:p>
        </p:txBody>
      </p:sp>
      <p:sp>
        <p:nvSpPr>
          <p:cNvPr id="7" name="Date Placeholder 6">
            <a:extLst>
              <a:ext uri="{FF2B5EF4-FFF2-40B4-BE49-F238E27FC236}">
                <a16:creationId xmlns:a16="http://schemas.microsoft.com/office/drawing/2014/main" id="{1BD13532-2898-4455-8DE6-29BA56F9CF14}"/>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351521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F9D2-8E28-4870-941C-DC838CA07D1D}"/>
              </a:ext>
            </a:extLst>
          </p:cNvPr>
          <p:cNvSpPr>
            <a:spLocks noGrp="1"/>
          </p:cNvSpPr>
          <p:nvPr>
            <p:ph type="title"/>
          </p:nvPr>
        </p:nvSpPr>
        <p:spPr>
          <a:xfrm>
            <a:off x="838200" y="8293"/>
            <a:ext cx="10515600" cy="1325563"/>
          </a:xfrm>
        </p:spPr>
        <p:txBody>
          <a:bodyPr/>
          <a:lstStyle/>
          <a:p>
            <a:r>
              <a:rPr lang="en-US" b="1" dirty="0"/>
              <a:t>Models used in this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2C1838-38CA-4499-9A78-3D87FF1377A1}"/>
                  </a:ext>
                </a:extLst>
              </p:cNvPr>
              <p:cNvSpPr>
                <a:spLocks noGrp="1"/>
              </p:cNvSpPr>
              <p:nvPr>
                <p:ph idx="1"/>
              </p:nvPr>
            </p:nvSpPr>
            <p:spPr>
              <a:xfrm>
                <a:off x="838199" y="899615"/>
                <a:ext cx="10573011" cy="4351338"/>
              </a:xfrm>
            </p:spPr>
            <p:txBody>
              <a:bodyPr>
                <a:normAutofit/>
              </a:bodyPr>
              <a:lstStyle/>
              <a:p>
                <a:pPr>
                  <a:buSzPct val="50000"/>
                  <a:buFont typeface="Courier New" panose="02070309020205020404" pitchFamily="49" charset="0"/>
                  <a:buChar char="o"/>
                </a:pPr>
                <a:r>
                  <a:rPr lang="en-US" dirty="0">
                    <a:latin typeface="+mj-lt"/>
                  </a:rPr>
                  <a:t>Four post-explosion, two pre-explosion models</a:t>
                </a:r>
              </a:p>
              <a:p>
                <a:pPr>
                  <a:buSzPct val="50000"/>
                  <a:buFont typeface="Courier New" panose="02070309020205020404" pitchFamily="49" charset="0"/>
                  <a:buChar char="o"/>
                </a:pPr>
                <a:r>
                  <a:rPr lang="en-US" dirty="0">
                    <a:latin typeface="+mj-lt"/>
                  </a:rPr>
                  <a:t>Smoothed-particle hydrodynamics </a:t>
                </a:r>
                <a:r>
                  <a:rPr lang="en-US" sz="2000" dirty="0">
                    <a:solidFill>
                      <a:schemeClr val="accent1">
                        <a:lumMod val="75000"/>
                      </a:schemeClr>
                    </a:solidFill>
                    <a:latin typeface="+mj-lt"/>
                  </a:rPr>
                  <a:t>(Benz, 1988 or Monaghan, 1992)</a:t>
                </a:r>
              </a:p>
              <a:p>
                <a:pPr lvl="1">
                  <a:buSzPct val="50000"/>
                  <a:buFont typeface="Courier New" panose="02070309020205020404" pitchFamily="49" charset="0"/>
                  <a:buChar char="o"/>
                </a:pPr>
                <a:r>
                  <a:rPr lang="en-US" sz="2800" dirty="0">
                    <a:latin typeface="+mj-lt"/>
                  </a:rPr>
                  <a:t>“particles”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mj-lt"/>
                  </a:rPr>
                  <a:t> “clumps”</a:t>
                </a:r>
              </a:p>
              <a:p>
                <a:pPr lvl="1">
                  <a:buSzPct val="50000"/>
                  <a:buFont typeface="Courier New" panose="02070309020205020404" pitchFamily="49" charset="0"/>
                  <a:buChar char="o"/>
                </a:pPr>
                <a:r>
                  <a:rPr lang="en-US" sz="2800" dirty="0">
                    <a:latin typeface="+mj-lt"/>
                  </a:rPr>
                  <a:t>Average mass of each clump: 9.6 × 10</a:t>
                </a:r>
                <a:r>
                  <a:rPr lang="en-US" sz="2800" baseline="30000" dirty="0">
                    <a:latin typeface="+mj-lt"/>
                  </a:rPr>
                  <a:t>-6</a:t>
                </a:r>
                <a:r>
                  <a:rPr lang="en-US" sz="2800" dirty="0">
                    <a:latin typeface="+mj-lt"/>
                  </a:rPr>
                  <a:t> </a:t>
                </a:r>
                <a:r>
                  <a:rPr lang="en-US" sz="2800" i="1" dirty="0">
                    <a:latin typeface="+mj-lt"/>
                  </a:rPr>
                  <a:t>M</a:t>
                </a:r>
                <a:r>
                  <a:rPr lang="en-US" sz="2800" baseline="-25000" dirty="0">
                    <a:latin typeface="+mj-lt"/>
                  </a:rPr>
                  <a:t>⊙</a:t>
                </a:r>
                <a:r>
                  <a:rPr lang="en-US" sz="2800" dirty="0">
                    <a:latin typeface="+mj-lt"/>
                  </a:rPr>
                  <a:t> (3.2 </a:t>
                </a:r>
                <a:r>
                  <a:rPr lang="en-US" sz="2800" i="1" dirty="0">
                    <a:latin typeface="+mj-lt"/>
                  </a:rPr>
                  <a:t>M</a:t>
                </a:r>
                <a:r>
                  <a:rPr lang="en-US" sz="2800" baseline="-25000" dirty="0">
                    <a:latin typeface="+mj-lt"/>
                  </a:rPr>
                  <a:t>⊕</a:t>
                </a:r>
                <a:r>
                  <a:rPr lang="en-US" sz="2800" dirty="0">
                    <a:latin typeface="+mj-lt"/>
                  </a:rPr>
                  <a:t>)</a:t>
                </a:r>
              </a:p>
            </p:txBody>
          </p:sp>
        </mc:Choice>
        <mc:Fallback xmlns="">
          <p:sp>
            <p:nvSpPr>
              <p:cNvPr id="3" name="Content Placeholder 2">
                <a:extLst>
                  <a:ext uri="{FF2B5EF4-FFF2-40B4-BE49-F238E27FC236}">
                    <a16:creationId xmlns:a16="http://schemas.microsoft.com/office/drawing/2014/main" id="{CA2C1838-38CA-4499-9A78-3D87FF1377A1}"/>
                  </a:ext>
                </a:extLst>
              </p:cNvPr>
              <p:cNvSpPr>
                <a:spLocks noGrp="1" noRot="1" noChangeAspect="1" noMove="1" noResize="1" noEditPoints="1" noAdjustHandles="1" noChangeArrowheads="1" noChangeShapeType="1" noTextEdit="1"/>
              </p:cNvSpPr>
              <p:nvPr>
                <p:ph idx="1"/>
              </p:nvPr>
            </p:nvSpPr>
            <p:spPr>
              <a:xfrm>
                <a:off x="838199" y="899615"/>
                <a:ext cx="10573011" cy="4351338"/>
              </a:xfrm>
              <a:blipFill>
                <a:blip r:embed="rId3"/>
                <a:stretch>
                  <a:fillRect l="-58" t="-2384"/>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435FADEE-6B86-48AE-B953-5B02B4D8EA25}"/>
              </a:ext>
            </a:extLst>
          </p:cNvPr>
          <p:cNvGraphicFramePr>
            <a:graphicFrameLocks noGrp="1"/>
          </p:cNvGraphicFramePr>
          <p:nvPr>
            <p:extLst>
              <p:ext uri="{D42A27DB-BD31-4B8C-83A1-F6EECF244321}">
                <p14:modId xmlns:p14="http://schemas.microsoft.com/office/powerpoint/2010/main" val="551499236"/>
              </p:ext>
            </p:extLst>
          </p:nvPr>
        </p:nvGraphicFramePr>
        <p:xfrm>
          <a:off x="838198" y="2851259"/>
          <a:ext cx="10079737" cy="3163877"/>
        </p:xfrm>
        <a:graphic>
          <a:graphicData uri="http://schemas.openxmlformats.org/drawingml/2006/table">
            <a:tbl>
              <a:tblPr firstRow="1" firstCol="1" bandRow="1">
                <a:tableStyleId>{5C22544A-7EE6-4342-B048-85BDC9FD1C3A}</a:tableStyleId>
              </a:tblPr>
              <a:tblGrid>
                <a:gridCol w="2481733">
                  <a:extLst>
                    <a:ext uri="{9D8B030D-6E8A-4147-A177-3AD203B41FA5}">
                      <a16:colId xmlns:a16="http://schemas.microsoft.com/office/drawing/2014/main" val="604732155"/>
                    </a:ext>
                  </a:extLst>
                </a:gridCol>
                <a:gridCol w="1922859">
                  <a:extLst>
                    <a:ext uri="{9D8B030D-6E8A-4147-A177-3AD203B41FA5}">
                      <a16:colId xmlns:a16="http://schemas.microsoft.com/office/drawing/2014/main" val="765004393"/>
                    </a:ext>
                  </a:extLst>
                </a:gridCol>
                <a:gridCol w="1948185">
                  <a:extLst>
                    <a:ext uri="{9D8B030D-6E8A-4147-A177-3AD203B41FA5}">
                      <a16:colId xmlns:a16="http://schemas.microsoft.com/office/drawing/2014/main" val="1151595668"/>
                    </a:ext>
                  </a:extLst>
                </a:gridCol>
                <a:gridCol w="1948184">
                  <a:extLst>
                    <a:ext uri="{9D8B030D-6E8A-4147-A177-3AD203B41FA5}">
                      <a16:colId xmlns:a16="http://schemas.microsoft.com/office/drawing/2014/main" val="1102463748"/>
                    </a:ext>
                  </a:extLst>
                </a:gridCol>
                <a:gridCol w="1778776">
                  <a:extLst>
                    <a:ext uri="{9D8B030D-6E8A-4147-A177-3AD203B41FA5}">
                      <a16:colId xmlns:a16="http://schemas.microsoft.com/office/drawing/2014/main" val="3177679423"/>
                    </a:ext>
                  </a:extLst>
                </a:gridCol>
              </a:tblGrid>
              <a:tr h="469302">
                <a:tc>
                  <a:txBody>
                    <a:bodyPr/>
                    <a:lstStyle/>
                    <a:p>
                      <a:pPr algn="ctr"/>
                      <a:endParaRPr lang="en-US" sz="2400" dirty="0">
                        <a:solidFill>
                          <a:schemeClr val="tx1"/>
                        </a:solidFill>
                      </a:endParaRPr>
                    </a:p>
                  </a:txBody>
                  <a:tcPr marL="83977" marR="83977" marT="41987" marB="41987"/>
                </a:tc>
                <a:tc>
                  <a:txBody>
                    <a:bodyPr/>
                    <a:lstStyle/>
                    <a:p>
                      <a:pPr algn="ctr"/>
                      <a:r>
                        <a:rPr lang="en-US" sz="2400" dirty="0"/>
                        <a:t>g292-j4c</a:t>
                      </a:r>
                      <a:endParaRPr lang="en-US" sz="2400" dirty="0">
                        <a:solidFill>
                          <a:schemeClr val="tx1"/>
                        </a:solidFill>
                      </a:endParaRPr>
                    </a:p>
                  </a:txBody>
                  <a:tcPr marL="83977" marR="83977" marT="41987" marB="41987"/>
                </a:tc>
                <a:tc>
                  <a:txBody>
                    <a:bodyPr/>
                    <a:lstStyle/>
                    <a:p>
                      <a:pPr algn="ctr"/>
                      <a:r>
                        <a:rPr lang="en-US" sz="2400"/>
                        <a:t>jet3b</a:t>
                      </a:r>
                      <a:endParaRPr lang="en-US" sz="2400" dirty="0">
                        <a:solidFill>
                          <a:schemeClr val="tx1"/>
                        </a:solidFill>
                      </a:endParaRPr>
                    </a:p>
                  </a:txBody>
                  <a:tcPr marL="83977" marR="83977" marT="41987" marB="41987"/>
                </a:tc>
                <a:tc>
                  <a:txBody>
                    <a:bodyPr/>
                    <a:lstStyle/>
                    <a:p>
                      <a:pPr algn="ctr"/>
                      <a:r>
                        <a:rPr lang="en-US" sz="2400" dirty="0"/>
                        <a:t>50Am</a:t>
                      </a:r>
                      <a:endParaRPr lang="en-US" sz="2400" dirty="0">
                        <a:solidFill>
                          <a:schemeClr val="tx1"/>
                        </a:solidFill>
                      </a:endParaRPr>
                    </a:p>
                  </a:txBody>
                  <a:tcPr marL="83977" marR="83977" marT="41987" marB="41987"/>
                </a:tc>
                <a:tc>
                  <a:txBody>
                    <a:bodyPr/>
                    <a:lstStyle/>
                    <a:p>
                      <a:pPr algn="ctr"/>
                      <a:r>
                        <a:rPr lang="en-US" sz="2400" dirty="0"/>
                        <a:t>cco2</a:t>
                      </a:r>
                      <a:endParaRPr lang="en-US" sz="2400" dirty="0">
                        <a:solidFill>
                          <a:schemeClr val="tx1"/>
                        </a:solidFill>
                      </a:endParaRPr>
                    </a:p>
                  </a:txBody>
                  <a:tcPr marL="83977" marR="83977" marT="41987" marB="41987"/>
                </a:tc>
                <a:extLst>
                  <a:ext uri="{0D108BD9-81ED-4DB2-BD59-A6C34878D82A}">
                    <a16:rowId xmlns:a16="http://schemas.microsoft.com/office/drawing/2014/main" val="720174627"/>
                  </a:ext>
                </a:extLst>
              </a:tr>
              <a:tr h="629647">
                <a:tc>
                  <a:txBody>
                    <a:bodyPr/>
                    <a:lstStyle/>
                    <a:p>
                      <a:pPr algn="ctr"/>
                      <a:r>
                        <a:rPr lang="en-US" sz="2400" dirty="0">
                          <a:solidFill>
                            <a:schemeClr val="bg1"/>
                          </a:solidFill>
                        </a:rPr>
                        <a:t>Nickname</a:t>
                      </a:r>
                    </a:p>
                  </a:txBody>
                  <a:tcPr marL="83977" marR="83977" marT="41987" marB="41987"/>
                </a:tc>
                <a:tc>
                  <a:txBody>
                    <a:bodyPr/>
                    <a:lstStyle/>
                    <a:p>
                      <a:pPr algn="ctr"/>
                      <a:r>
                        <a:rPr lang="en-US" sz="2400" dirty="0">
                          <a:solidFill>
                            <a:schemeClr val="tx1"/>
                          </a:solidFill>
                        </a:rPr>
                        <a:t>20A</a:t>
                      </a:r>
                    </a:p>
                  </a:txBody>
                  <a:tcPr marL="83977" marR="83977" marT="41987" marB="41987"/>
                </a:tc>
                <a:tc>
                  <a:txBody>
                    <a:bodyPr/>
                    <a:lstStyle/>
                    <a:p>
                      <a:pPr algn="ctr"/>
                      <a:r>
                        <a:rPr lang="en-US" sz="2400" dirty="0">
                          <a:solidFill>
                            <a:schemeClr val="tx1"/>
                          </a:solidFill>
                        </a:rPr>
                        <a:t>15A</a:t>
                      </a:r>
                    </a:p>
                  </a:txBody>
                  <a:tcPr marL="83977" marR="83977" marT="41987" marB="41987"/>
                </a:tc>
                <a:tc>
                  <a:txBody>
                    <a:bodyPr/>
                    <a:lstStyle/>
                    <a:p>
                      <a:pPr algn="ctr"/>
                      <a:r>
                        <a:rPr lang="en-US" sz="2400" dirty="0">
                          <a:solidFill>
                            <a:schemeClr val="tx1"/>
                          </a:solidFill>
                        </a:rPr>
                        <a:t>15S</a:t>
                      </a:r>
                    </a:p>
                  </a:txBody>
                  <a:tcPr marL="83977" marR="83977" marT="41987" marB="41987"/>
                </a:tc>
                <a:tc>
                  <a:txBody>
                    <a:bodyPr/>
                    <a:lstStyle/>
                    <a:p>
                      <a:pPr algn="ctr"/>
                      <a:r>
                        <a:rPr lang="en-US" sz="2400" dirty="0">
                          <a:solidFill>
                            <a:schemeClr val="tx1"/>
                          </a:solidFill>
                        </a:rPr>
                        <a:t>15A-CCO</a:t>
                      </a:r>
                    </a:p>
                  </a:txBody>
                  <a:tcPr marL="83977" marR="83977" marT="41987" marB="41987"/>
                </a:tc>
                <a:extLst>
                  <a:ext uri="{0D108BD9-81ED-4DB2-BD59-A6C34878D82A}">
                    <a16:rowId xmlns:a16="http://schemas.microsoft.com/office/drawing/2014/main" val="883254104"/>
                  </a:ext>
                </a:extLst>
              </a:tr>
              <a:tr h="844743">
                <a:tc>
                  <a:txBody>
                    <a:bodyPr/>
                    <a:lstStyle/>
                    <a:p>
                      <a:pPr algn="ctr"/>
                      <a:r>
                        <a:rPr lang="en-US" sz="2400" dirty="0">
                          <a:solidFill>
                            <a:schemeClr val="bg1"/>
                          </a:solidFill>
                        </a:rPr>
                        <a:t>Progenitor Mass</a:t>
                      </a:r>
                    </a:p>
                  </a:txBody>
                  <a:tcPr marL="83977" marR="83977" marT="41987" marB="41987"/>
                </a:tc>
                <a:tc>
                  <a:txBody>
                    <a:bodyPr/>
                    <a:lstStyle/>
                    <a:p>
                      <a:pPr algn="ctr"/>
                      <a:r>
                        <a:rPr lang="en-US" sz="2400" dirty="0"/>
                        <a:t>20 </a:t>
                      </a:r>
                      <a:r>
                        <a:rPr lang="en-US" sz="2400" i="1" dirty="0"/>
                        <a:t>M</a:t>
                      </a:r>
                      <a:r>
                        <a:rPr lang="en-US" sz="2400" baseline="-25000" dirty="0"/>
                        <a:t>⊙</a:t>
                      </a:r>
                      <a:r>
                        <a:rPr lang="en-US" sz="2400" dirty="0"/>
                        <a:t> </a:t>
                      </a:r>
                      <a:endParaRPr lang="en-US" sz="2400" dirty="0">
                        <a:solidFill>
                          <a:schemeClr val="tx1"/>
                        </a:solidFill>
                      </a:endParaRPr>
                    </a:p>
                  </a:txBody>
                  <a:tcPr marL="83977" marR="83977" marT="41987" marB="41987"/>
                </a:tc>
                <a:tc>
                  <a:txBody>
                    <a:bodyPr/>
                    <a:lstStyle/>
                    <a:p>
                      <a:pPr algn="ctr"/>
                      <a:r>
                        <a:rPr lang="en-US" sz="2400" dirty="0"/>
                        <a:t>15 </a:t>
                      </a:r>
                      <a:r>
                        <a:rPr lang="en-US" sz="2400" i="1" dirty="0"/>
                        <a:t>M</a:t>
                      </a:r>
                      <a:r>
                        <a:rPr lang="en-US" sz="2400" baseline="-25000" dirty="0"/>
                        <a:t>⊙</a:t>
                      </a:r>
                      <a:r>
                        <a:rPr lang="en-US" sz="2400" dirty="0"/>
                        <a:t> </a:t>
                      </a:r>
                      <a:endParaRPr lang="en-US" sz="2400" dirty="0">
                        <a:solidFill>
                          <a:schemeClr val="tx1"/>
                        </a:solidFill>
                      </a:endParaRPr>
                    </a:p>
                  </a:txBody>
                  <a:tcPr marL="83977" marR="83977" marT="41987" marB="41987"/>
                </a:tc>
                <a:tc>
                  <a:txBody>
                    <a:bodyPr/>
                    <a:lstStyle/>
                    <a:p>
                      <a:pPr algn="ctr"/>
                      <a:r>
                        <a:rPr lang="en-US" sz="2400" dirty="0"/>
                        <a:t>15 </a:t>
                      </a:r>
                      <a:r>
                        <a:rPr lang="en-US" sz="2400" i="1" dirty="0"/>
                        <a:t>M</a:t>
                      </a:r>
                      <a:r>
                        <a:rPr lang="en-US" sz="2400" baseline="-25000" dirty="0"/>
                        <a:t>⊙</a:t>
                      </a:r>
                      <a:r>
                        <a:rPr lang="en-US" sz="2400" dirty="0"/>
                        <a:t> </a:t>
                      </a:r>
                      <a:endParaRPr lang="en-US" sz="2400" dirty="0">
                        <a:solidFill>
                          <a:schemeClr val="tx1"/>
                        </a:solidFill>
                      </a:endParaRPr>
                    </a:p>
                  </a:txBody>
                  <a:tcPr marL="83977" marR="83977" marT="41987" marB="41987"/>
                </a:tc>
                <a:tc>
                  <a:txBody>
                    <a:bodyPr/>
                    <a:lstStyle/>
                    <a:p>
                      <a:pPr algn="ctr"/>
                      <a:r>
                        <a:rPr lang="en-US" sz="2400" dirty="0"/>
                        <a:t>15 </a:t>
                      </a:r>
                      <a:r>
                        <a:rPr lang="en-US" sz="2400" i="1" dirty="0"/>
                        <a:t>M</a:t>
                      </a:r>
                      <a:r>
                        <a:rPr lang="en-US" sz="2400" baseline="-25000" dirty="0"/>
                        <a:t>⊙</a:t>
                      </a:r>
                      <a:r>
                        <a:rPr lang="en-US" sz="2400" dirty="0"/>
                        <a:t> </a:t>
                      </a:r>
                      <a:endParaRPr lang="en-US" sz="2400" dirty="0">
                        <a:solidFill>
                          <a:schemeClr val="tx1"/>
                        </a:solidFill>
                      </a:endParaRPr>
                    </a:p>
                  </a:txBody>
                  <a:tcPr marL="83977" marR="83977" marT="41987" marB="41987"/>
                </a:tc>
                <a:extLst>
                  <a:ext uri="{0D108BD9-81ED-4DB2-BD59-A6C34878D82A}">
                    <a16:rowId xmlns:a16="http://schemas.microsoft.com/office/drawing/2014/main" val="4220895218"/>
                  </a:ext>
                </a:extLst>
              </a:tr>
              <a:tr h="1220185">
                <a:tc>
                  <a:txBody>
                    <a:bodyPr/>
                    <a:lstStyle/>
                    <a:p>
                      <a:pPr algn="ctr"/>
                      <a:r>
                        <a:rPr lang="en-US" sz="2400" dirty="0">
                          <a:solidFill>
                            <a:schemeClr val="bg1"/>
                          </a:solidFill>
                        </a:rPr>
                        <a:t>Asymmetric?</a:t>
                      </a:r>
                    </a:p>
                  </a:txBody>
                  <a:tcPr marL="83977" marR="83977" marT="41987" marB="41987"/>
                </a:tc>
                <a:tc>
                  <a:txBody>
                    <a:bodyPr/>
                    <a:lstStyle/>
                    <a:p>
                      <a:pPr algn="ctr"/>
                      <a:r>
                        <a:rPr lang="en-US" sz="2400" dirty="0"/>
                        <a:t>Yes; </a:t>
                      </a:r>
                    </a:p>
                    <a:p>
                      <a:pPr algn="ctr"/>
                      <a:r>
                        <a:rPr lang="en-US" sz="2400" dirty="0"/>
                        <a:t>2:1 velocity</a:t>
                      </a:r>
                      <a:endParaRPr lang="en-US" sz="2400" dirty="0">
                        <a:solidFill>
                          <a:schemeClr val="tx1"/>
                        </a:solidFill>
                      </a:endParaRPr>
                    </a:p>
                  </a:txBody>
                  <a:tcPr marL="83977" marR="83977" marT="41987" marB="41987"/>
                </a:tc>
                <a:tc>
                  <a:txBody>
                    <a:bodyPr/>
                    <a:lstStyle/>
                    <a:p>
                      <a:pPr algn="ctr"/>
                      <a:r>
                        <a:rPr lang="en-US" sz="2400" dirty="0"/>
                        <a:t>Yes; </a:t>
                      </a:r>
                    </a:p>
                    <a:p>
                      <a:pPr algn="ctr"/>
                      <a:r>
                        <a:rPr lang="en-US" sz="2400" dirty="0"/>
                        <a:t>2:1 velocity</a:t>
                      </a:r>
                      <a:endParaRPr lang="en-US" sz="2400" dirty="0">
                        <a:solidFill>
                          <a:schemeClr val="tx1"/>
                        </a:solidFill>
                      </a:endParaRPr>
                    </a:p>
                  </a:txBody>
                  <a:tcPr marL="83977" marR="83977" marT="41987" marB="41987"/>
                </a:tc>
                <a:tc>
                  <a:txBody>
                    <a:bodyPr/>
                    <a:lstStyle/>
                    <a:p>
                      <a:pPr algn="ctr"/>
                      <a:r>
                        <a:rPr lang="en-US" sz="2400" dirty="0"/>
                        <a:t>No; spherically symmetric</a:t>
                      </a:r>
                      <a:endParaRPr lang="en-US" sz="2400" dirty="0">
                        <a:solidFill>
                          <a:schemeClr val="tx1"/>
                        </a:solidFill>
                      </a:endParaRPr>
                    </a:p>
                  </a:txBody>
                  <a:tcPr marL="83977" marR="83977" marT="41987" marB="41987"/>
                </a:tc>
                <a:tc>
                  <a:txBody>
                    <a:bodyPr/>
                    <a:lstStyle/>
                    <a:p>
                      <a:pPr algn="ctr"/>
                      <a:r>
                        <a:rPr lang="en-US" sz="2400" dirty="0"/>
                        <a:t>Yes; Central compact object</a:t>
                      </a:r>
                      <a:endParaRPr lang="en-US" sz="2400" dirty="0">
                        <a:solidFill>
                          <a:schemeClr val="tx1"/>
                        </a:solidFill>
                      </a:endParaRPr>
                    </a:p>
                  </a:txBody>
                  <a:tcPr marL="83977" marR="83977" marT="41987" marB="41987"/>
                </a:tc>
                <a:extLst>
                  <a:ext uri="{0D108BD9-81ED-4DB2-BD59-A6C34878D82A}">
                    <a16:rowId xmlns:a16="http://schemas.microsoft.com/office/drawing/2014/main" val="2877228547"/>
                  </a:ext>
                </a:extLst>
              </a:tr>
            </a:tbl>
          </a:graphicData>
        </a:graphic>
      </p:graphicFrame>
      <p:sp>
        <p:nvSpPr>
          <p:cNvPr id="6" name="Slide Number Placeholder 5">
            <a:extLst>
              <a:ext uri="{FF2B5EF4-FFF2-40B4-BE49-F238E27FC236}">
                <a16:creationId xmlns:a16="http://schemas.microsoft.com/office/drawing/2014/main" id="{FA3696D1-6A7A-4967-ADEB-641A437DC1C8}"/>
              </a:ext>
            </a:extLst>
          </p:cNvPr>
          <p:cNvSpPr>
            <a:spLocks noGrp="1"/>
          </p:cNvSpPr>
          <p:nvPr>
            <p:ph type="sldNum" sz="quarter" idx="12"/>
          </p:nvPr>
        </p:nvSpPr>
        <p:spPr/>
        <p:txBody>
          <a:bodyPr/>
          <a:lstStyle/>
          <a:p>
            <a:fld id="{629637A9-119A-49DA-BD12-AAC58B377D80}" type="slidenum">
              <a:rPr lang="en-US" smtClean="0"/>
              <a:t>6</a:t>
            </a:fld>
            <a:endParaRPr lang="en-US" dirty="0"/>
          </a:p>
        </p:txBody>
      </p:sp>
      <p:sp>
        <p:nvSpPr>
          <p:cNvPr id="7" name="Date Placeholder 6">
            <a:extLst>
              <a:ext uri="{FF2B5EF4-FFF2-40B4-BE49-F238E27FC236}">
                <a16:creationId xmlns:a16="http://schemas.microsoft.com/office/drawing/2014/main" id="{2F44ACCA-0597-4A0A-999C-6DA2EA23E150}"/>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124296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29258D-68E5-4E54-9D8F-B4F03B0B4A60}"/>
              </a:ext>
            </a:extLst>
          </p:cNvPr>
          <p:cNvPicPr>
            <a:picLocks noChangeAspect="1"/>
          </p:cNvPicPr>
          <p:nvPr/>
        </p:nvPicPr>
        <p:blipFill>
          <a:blip r:embed="rId3"/>
          <a:stretch>
            <a:fillRect/>
          </a:stretch>
        </p:blipFill>
        <p:spPr>
          <a:xfrm>
            <a:off x="1179780" y="908496"/>
            <a:ext cx="10563205" cy="5029200"/>
          </a:xfrm>
          <a:prstGeom prst="rect">
            <a:avLst/>
          </a:prstGeom>
        </p:spPr>
      </p:pic>
      <p:sp>
        <p:nvSpPr>
          <p:cNvPr id="2" name="Title 1">
            <a:extLst>
              <a:ext uri="{FF2B5EF4-FFF2-40B4-BE49-F238E27FC236}">
                <a16:creationId xmlns:a16="http://schemas.microsoft.com/office/drawing/2014/main" id="{13BFF73F-ACAB-412C-815C-0ACFAC014F23}"/>
              </a:ext>
            </a:extLst>
          </p:cNvPr>
          <p:cNvSpPr>
            <a:spLocks noGrp="1"/>
          </p:cNvSpPr>
          <p:nvPr>
            <p:ph type="title"/>
          </p:nvPr>
        </p:nvSpPr>
        <p:spPr>
          <a:xfrm>
            <a:off x="838200" y="-635"/>
            <a:ext cx="10515600" cy="1325563"/>
          </a:xfrm>
        </p:spPr>
        <p:txBody>
          <a:bodyPr/>
          <a:lstStyle/>
          <a:p>
            <a:r>
              <a:rPr lang="en-US" b="1" dirty="0"/>
              <a:t>Post-Explosion Models: Carbon &amp; Nitrogen</a:t>
            </a:r>
          </a:p>
        </p:txBody>
      </p:sp>
      <p:sp>
        <p:nvSpPr>
          <p:cNvPr id="3" name="Slide Number Placeholder 2">
            <a:extLst>
              <a:ext uri="{FF2B5EF4-FFF2-40B4-BE49-F238E27FC236}">
                <a16:creationId xmlns:a16="http://schemas.microsoft.com/office/drawing/2014/main" id="{66BA5799-8CF1-4198-AEF2-A3D4C945BBCF}"/>
              </a:ext>
            </a:extLst>
          </p:cNvPr>
          <p:cNvSpPr>
            <a:spLocks noGrp="1"/>
          </p:cNvSpPr>
          <p:nvPr>
            <p:ph type="sldNum" sz="quarter" idx="12"/>
          </p:nvPr>
        </p:nvSpPr>
        <p:spPr/>
        <p:txBody>
          <a:bodyPr/>
          <a:lstStyle/>
          <a:p>
            <a:fld id="{629637A9-119A-49DA-BD12-AAC58B377D80}" type="slidenum">
              <a:rPr lang="en-US" smtClean="0"/>
              <a:t>7</a:t>
            </a:fld>
            <a:endParaRPr lang="en-US" dirty="0"/>
          </a:p>
        </p:txBody>
      </p:sp>
      <p:sp>
        <p:nvSpPr>
          <p:cNvPr id="9" name="TextBox 8">
            <a:extLst>
              <a:ext uri="{FF2B5EF4-FFF2-40B4-BE49-F238E27FC236}">
                <a16:creationId xmlns:a16="http://schemas.microsoft.com/office/drawing/2014/main" id="{13EC9163-2623-45FD-A054-47DD004D0B60}"/>
              </a:ext>
            </a:extLst>
          </p:cNvPr>
          <p:cNvSpPr txBox="1"/>
          <p:nvPr/>
        </p:nvSpPr>
        <p:spPr>
          <a:xfrm>
            <a:off x="5787776" y="4618361"/>
            <a:ext cx="897622" cy="307777"/>
          </a:xfrm>
          <a:prstGeom prst="rect">
            <a:avLst/>
          </a:prstGeom>
          <a:noFill/>
        </p:spPr>
        <p:txBody>
          <a:bodyPr wrap="square" rtlCol="0">
            <a:spAutoFit/>
          </a:bodyPr>
          <a:lstStyle/>
          <a:p>
            <a:r>
              <a:rPr lang="en-US" sz="1400" dirty="0">
                <a:solidFill>
                  <a:schemeClr val="accent1"/>
                </a:solidFill>
              </a:rPr>
              <a:t>Solar</a:t>
            </a:r>
          </a:p>
        </p:txBody>
      </p:sp>
      <p:sp>
        <p:nvSpPr>
          <p:cNvPr id="10" name="TextBox 9">
            <a:extLst>
              <a:ext uri="{FF2B5EF4-FFF2-40B4-BE49-F238E27FC236}">
                <a16:creationId xmlns:a16="http://schemas.microsoft.com/office/drawing/2014/main" id="{BDA740E5-9B57-4B70-9EDC-3B36F00E9981}"/>
              </a:ext>
            </a:extLst>
          </p:cNvPr>
          <p:cNvSpPr txBox="1"/>
          <p:nvPr/>
        </p:nvSpPr>
        <p:spPr>
          <a:xfrm>
            <a:off x="2809038" y="2422260"/>
            <a:ext cx="897622" cy="307777"/>
          </a:xfrm>
          <a:prstGeom prst="rect">
            <a:avLst/>
          </a:prstGeom>
          <a:noFill/>
        </p:spPr>
        <p:txBody>
          <a:bodyPr wrap="square" rtlCol="0">
            <a:spAutoFit/>
          </a:bodyPr>
          <a:lstStyle/>
          <a:p>
            <a:r>
              <a:rPr lang="en-US" sz="1400" dirty="0">
                <a:solidFill>
                  <a:schemeClr val="accent1"/>
                </a:solidFill>
              </a:rPr>
              <a:t>Solar</a:t>
            </a:r>
          </a:p>
        </p:txBody>
      </p:sp>
      <p:sp>
        <p:nvSpPr>
          <p:cNvPr id="11" name="TextBox 10">
            <a:extLst>
              <a:ext uri="{FF2B5EF4-FFF2-40B4-BE49-F238E27FC236}">
                <a16:creationId xmlns:a16="http://schemas.microsoft.com/office/drawing/2014/main" id="{B6A84CC1-6F82-4544-9685-5173B3565558}"/>
              </a:ext>
            </a:extLst>
          </p:cNvPr>
          <p:cNvSpPr txBox="1"/>
          <p:nvPr/>
        </p:nvSpPr>
        <p:spPr>
          <a:xfrm>
            <a:off x="2613573" y="6077247"/>
            <a:ext cx="6964855" cy="461665"/>
          </a:xfrm>
          <a:prstGeom prst="rect">
            <a:avLst/>
          </a:prstGeom>
          <a:noFill/>
        </p:spPr>
        <p:txBody>
          <a:bodyPr wrap="square" rtlCol="0">
            <a:spAutoFit/>
          </a:bodyPr>
          <a:lstStyle/>
          <a:p>
            <a:r>
              <a:rPr lang="en-US" sz="2400" dirty="0">
                <a:solidFill>
                  <a:schemeClr val="accent1">
                    <a:lumMod val="75000"/>
                  </a:schemeClr>
                </a:solidFill>
              </a:rPr>
              <a:t>See Poster #1152 by Bose and </a:t>
            </a:r>
            <a:r>
              <a:rPr lang="en-US" sz="2400" dirty="0" err="1">
                <a:solidFill>
                  <a:schemeClr val="accent1">
                    <a:lumMod val="75000"/>
                  </a:schemeClr>
                </a:solidFill>
              </a:rPr>
              <a:t>Starrfield</a:t>
            </a:r>
            <a:r>
              <a:rPr lang="en-US" sz="2400" dirty="0">
                <a:solidFill>
                  <a:schemeClr val="accent1">
                    <a:lumMod val="75000"/>
                  </a:schemeClr>
                </a:solidFill>
              </a:rPr>
              <a:t> [this evening]</a:t>
            </a:r>
          </a:p>
        </p:txBody>
      </p:sp>
      <p:sp>
        <p:nvSpPr>
          <p:cNvPr id="5" name="Date Placeholder 4">
            <a:extLst>
              <a:ext uri="{FF2B5EF4-FFF2-40B4-BE49-F238E27FC236}">
                <a16:creationId xmlns:a16="http://schemas.microsoft.com/office/drawing/2014/main" id="{1616FD5F-24C2-42F0-8C3F-042E572FF879}"/>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314497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8D62AF-0371-4292-BDA7-239C6CEB9E15}"/>
              </a:ext>
            </a:extLst>
          </p:cNvPr>
          <p:cNvPicPr>
            <a:picLocks noChangeAspect="1"/>
          </p:cNvPicPr>
          <p:nvPr/>
        </p:nvPicPr>
        <p:blipFill>
          <a:blip r:embed="rId3"/>
          <a:stretch>
            <a:fillRect/>
          </a:stretch>
        </p:blipFill>
        <p:spPr>
          <a:xfrm>
            <a:off x="1274400" y="909449"/>
            <a:ext cx="10584001" cy="5039101"/>
          </a:xfrm>
          <a:prstGeom prst="rect">
            <a:avLst/>
          </a:prstGeom>
        </p:spPr>
      </p:pic>
      <p:sp>
        <p:nvSpPr>
          <p:cNvPr id="2" name="Title 1">
            <a:extLst>
              <a:ext uri="{FF2B5EF4-FFF2-40B4-BE49-F238E27FC236}">
                <a16:creationId xmlns:a16="http://schemas.microsoft.com/office/drawing/2014/main" id="{13BFF73F-ACAB-412C-815C-0ACFAC014F23}"/>
              </a:ext>
            </a:extLst>
          </p:cNvPr>
          <p:cNvSpPr>
            <a:spLocks noGrp="1"/>
          </p:cNvSpPr>
          <p:nvPr>
            <p:ph type="title"/>
          </p:nvPr>
        </p:nvSpPr>
        <p:spPr>
          <a:xfrm>
            <a:off x="838200" y="-635"/>
            <a:ext cx="10515600" cy="1325563"/>
          </a:xfrm>
        </p:spPr>
        <p:txBody>
          <a:bodyPr/>
          <a:lstStyle/>
          <a:p>
            <a:r>
              <a:rPr lang="en-US" b="1" dirty="0"/>
              <a:t>Post-Explosion Models: Carbon &amp; Nitrogen</a:t>
            </a:r>
          </a:p>
        </p:txBody>
      </p:sp>
      <p:sp>
        <p:nvSpPr>
          <p:cNvPr id="3" name="Slide Number Placeholder 2">
            <a:extLst>
              <a:ext uri="{FF2B5EF4-FFF2-40B4-BE49-F238E27FC236}">
                <a16:creationId xmlns:a16="http://schemas.microsoft.com/office/drawing/2014/main" id="{66BA5799-8CF1-4198-AEF2-A3D4C945BBCF}"/>
              </a:ext>
            </a:extLst>
          </p:cNvPr>
          <p:cNvSpPr>
            <a:spLocks noGrp="1"/>
          </p:cNvSpPr>
          <p:nvPr>
            <p:ph type="sldNum" sz="quarter" idx="12"/>
          </p:nvPr>
        </p:nvSpPr>
        <p:spPr/>
        <p:txBody>
          <a:bodyPr/>
          <a:lstStyle/>
          <a:p>
            <a:fld id="{629637A9-119A-49DA-BD12-AAC58B377D80}" type="slidenum">
              <a:rPr lang="en-US" smtClean="0"/>
              <a:t>8</a:t>
            </a:fld>
            <a:endParaRPr lang="en-US" dirty="0"/>
          </a:p>
        </p:txBody>
      </p:sp>
      <p:sp>
        <p:nvSpPr>
          <p:cNvPr id="9" name="TextBox 8">
            <a:extLst>
              <a:ext uri="{FF2B5EF4-FFF2-40B4-BE49-F238E27FC236}">
                <a16:creationId xmlns:a16="http://schemas.microsoft.com/office/drawing/2014/main" id="{13EC9163-2623-45FD-A054-47DD004D0B60}"/>
              </a:ext>
            </a:extLst>
          </p:cNvPr>
          <p:cNvSpPr txBox="1"/>
          <p:nvPr/>
        </p:nvSpPr>
        <p:spPr>
          <a:xfrm>
            <a:off x="5787776" y="4618361"/>
            <a:ext cx="897622" cy="307777"/>
          </a:xfrm>
          <a:prstGeom prst="rect">
            <a:avLst/>
          </a:prstGeom>
          <a:noFill/>
        </p:spPr>
        <p:txBody>
          <a:bodyPr wrap="square" rtlCol="0">
            <a:spAutoFit/>
          </a:bodyPr>
          <a:lstStyle/>
          <a:p>
            <a:r>
              <a:rPr lang="en-US" sz="1400" dirty="0">
                <a:solidFill>
                  <a:schemeClr val="accent1"/>
                </a:solidFill>
              </a:rPr>
              <a:t>Solar</a:t>
            </a:r>
          </a:p>
        </p:txBody>
      </p:sp>
      <p:sp>
        <p:nvSpPr>
          <p:cNvPr id="10" name="TextBox 9">
            <a:extLst>
              <a:ext uri="{FF2B5EF4-FFF2-40B4-BE49-F238E27FC236}">
                <a16:creationId xmlns:a16="http://schemas.microsoft.com/office/drawing/2014/main" id="{BDA740E5-9B57-4B70-9EDC-3B36F00E9981}"/>
              </a:ext>
            </a:extLst>
          </p:cNvPr>
          <p:cNvSpPr txBox="1"/>
          <p:nvPr/>
        </p:nvSpPr>
        <p:spPr>
          <a:xfrm>
            <a:off x="2809038" y="2422260"/>
            <a:ext cx="897622" cy="307777"/>
          </a:xfrm>
          <a:prstGeom prst="rect">
            <a:avLst/>
          </a:prstGeom>
          <a:noFill/>
        </p:spPr>
        <p:txBody>
          <a:bodyPr wrap="square" rtlCol="0">
            <a:spAutoFit/>
          </a:bodyPr>
          <a:lstStyle/>
          <a:p>
            <a:r>
              <a:rPr lang="en-US" sz="1400" dirty="0">
                <a:solidFill>
                  <a:schemeClr val="accent1"/>
                </a:solidFill>
              </a:rPr>
              <a:t>Solar</a:t>
            </a:r>
          </a:p>
        </p:txBody>
      </p:sp>
      <p:sp>
        <p:nvSpPr>
          <p:cNvPr id="6" name="Date Placeholder 5">
            <a:extLst>
              <a:ext uri="{FF2B5EF4-FFF2-40B4-BE49-F238E27FC236}">
                <a16:creationId xmlns:a16="http://schemas.microsoft.com/office/drawing/2014/main" id="{0B39C4FC-1553-4B9D-98A0-200C1A0FE991}"/>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26821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FBCD03-BD5F-406D-9F35-707981E14478}"/>
              </a:ext>
            </a:extLst>
          </p:cNvPr>
          <p:cNvPicPr>
            <a:picLocks noChangeAspect="1"/>
          </p:cNvPicPr>
          <p:nvPr/>
        </p:nvPicPr>
        <p:blipFill>
          <a:blip r:embed="rId3"/>
          <a:stretch>
            <a:fillRect/>
          </a:stretch>
        </p:blipFill>
        <p:spPr>
          <a:xfrm>
            <a:off x="1312470" y="899548"/>
            <a:ext cx="10563205" cy="5029200"/>
          </a:xfrm>
          <a:prstGeom prst="rect">
            <a:avLst/>
          </a:prstGeom>
        </p:spPr>
      </p:pic>
      <p:sp>
        <p:nvSpPr>
          <p:cNvPr id="2" name="Title 1">
            <a:extLst>
              <a:ext uri="{FF2B5EF4-FFF2-40B4-BE49-F238E27FC236}">
                <a16:creationId xmlns:a16="http://schemas.microsoft.com/office/drawing/2014/main" id="{13BFF73F-ACAB-412C-815C-0ACFAC014F23}"/>
              </a:ext>
            </a:extLst>
          </p:cNvPr>
          <p:cNvSpPr>
            <a:spLocks noGrp="1"/>
          </p:cNvSpPr>
          <p:nvPr>
            <p:ph type="title"/>
          </p:nvPr>
        </p:nvSpPr>
        <p:spPr>
          <a:xfrm>
            <a:off x="838200" y="-635"/>
            <a:ext cx="10515600" cy="1325563"/>
          </a:xfrm>
        </p:spPr>
        <p:txBody>
          <a:bodyPr/>
          <a:lstStyle/>
          <a:p>
            <a:r>
              <a:rPr lang="en-US" b="1" dirty="0"/>
              <a:t>Post-Explosion Models: Carbon &amp; Nitrogen</a:t>
            </a:r>
          </a:p>
        </p:txBody>
      </p:sp>
      <p:sp>
        <p:nvSpPr>
          <p:cNvPr id="3" name="Slide Number Placeholder 2">
            <a:extLst>
              <a:ext uri="{FF2B5EF4-FFF2-40B4-BE49-F238E27FC236}">
                <a16:creationId xmlns:a16="http://schemas.microsoft.com/office/drawing/2014/main" id="{66BA5799-8CF1-4198-AEF2-A3D4C945BBCF}"/>
              </a:ext>
            </a:extLst>
          </p:cNvPr>
          <p:cNvSpPr>
            <a:spLocks noGrp="1"/>
          </p:cNvSpPr>
          <p:nvPr>
            <p:ph type="sldNum" sz="quarter" idx="12"/>
          </p:nvPr>
        </p:nvSpPr>
        <p:spPr/>
        <p:txBody>
          <a:bodyPr/>
          <a:lstStyle/>
          <a:p>
            <a:fld id="{629637A9-119A-49DA-BD12-AAC58B377D80}" type="slidenum">
              <a:rPr lang="en-US" smtClean="0"/>
              <a:t>9</a:t>
            </a:fld>
            <a:endParaRPr lang="en-US" dirty="0"/>
          </a:p>
        </p:txBody>
      </p:sp>
      <p:sp>
        <p:nvSpPr>
          <p:cNvPr id="9" name="TextBox 8">
            <a:extLst>
              <a:ext uri="{FF2B5EF4-FFF2-40B4-BE49-F238E27FC236}">
                <a16:creationId xmlns:a16="http://schemas.microsoft.com/office/drawing/2014/main" id="{13EC9163-2623-45FD-A054-47DD004D0B60}"/>
              </a:ext>
            </a:extLst>
          </p:cNvPr>
          <p:cNvSpPr txBox="1"/>
          <p:nvPr/>
        </p:nvSpPr>
        <p:spPr>
          <a:xfrm>
            <a:off x="5787776" y="4618361"/>
            <a:ext cx="897622" cy="307777"/>
          </a:xfrm>
          <a:prstGeom prst="rect">
            <a:avLst/>
          </a:prstGeom>
          <a:noFill/>
        </p:spPr>
        <p:txBody>
          <a:bodyPr wrap="square" rtlCol="0">
            <a:spAutoFit/>
          </a:bodyPr>
          <a:lstStyle/>
          <a:p>
            <a:r>
              <a:rPr lang="en-US" sz="1400" dirty="0">
                <a:solidFill>
                  <a:schemeClr val="accent1"/>
                </a:solidFill>
              </a:rPr>
              <a:t>Solar</a:t>
            </a:r>
          </a:p>
        </p:txBody>
      </p:sp>
      <p:sp>
        <p:nvSpPr>
          <p:cNvPr id="10" name="TextBox 9">
            <a:extLst>
              <a:ext uri="{FF2B5EF4-FFF2-40B4-BE49-F238E27FC236}">
                <a16:creationId xmlns:a16="http://schemas.microsoft.com/office/drawing/2014/main" id="{BDA740E5-9B57-4B70-9EDC-3B36F00E9981}"/>
              </a:ext>
            </a:extLst>
          </p:cNvPr>
          <p:cNvSpPr txBox="1"/>
          <p:nvPr/>
        </p:nvSpPr>
        <p:spPr>
          <a:xfrm>
            <a:off x="2809038" y="2422260"/>
            <a:ext cx="897622" cy="307777"/>
          </a:xfrm>
          <a:prstGeom prst="rect">
            <a:avLst/>
          </a:prstGeom>
          <a:noFill/>
        </p:spPr>
        <p:txBody>
          <a:bodyPr wrap="square" rtlCol="0">
            <a:spAutoFit/>
          </a:bodyPr>
          <a:lstStyle/>
          <a:p>
            <a:r>
              <a:rPr lang="en-US" sz="1400" dirty="0">
                <a:solidFill>
                  <a:schemeClr val="accent1"/>
                </a:solidFill>
              </a:rPr>
              <a:t>Solar</a:t>
            </a:r>
          </a:p>
        </p:txBody>
      </p:sp>
      <p:sp>
        <p:nvSpPr>
          <p:cNvPr id="5" name="Date Placeholder 4">
            <a:extLst>
              <a:ext uri="{FF2B5EF4-FFF2-40B4-BE49-F238E27FC236}">
                <a16:creationId xmlns:a16="http://schemas.microsoft.com/office/drawing/2014/main" id="{73E59270-7BB1-41B5-BBE0-A189B2462380}"/>
              </a:ext>
            </a:extLst>
          </p:cNvPr>
          <p:cNvSpPr>
            <a:spLocks noGrp="1"/>
          </p:cNvSpPr>
          <p:nvPr>
            <p:ph type="dt" sz="half" idx="10"/>
          </p:nvPr>
        </p:nvSpPr>
        <p:spPr/>
        <p:txBody>
          <a:bodyPr/>
          <a:lstStyle/>
          <a:p>
            <a:r>
              <a:rPr lang="en-US"/>
              <a:t>13 April 2019</a:t>
            </a:r>
            <a:endParaRPr lang="en-US" dirty="0"/>
          </a:p>
        </p:txBody>
      </p:sp>
    </p:spTree>
    <p:extLst>
      <p:ext uri="{BB962C8B-B14F-4D97-AF65-F5344CB8AC3E}">
        <p14:creationId xmlns:p14="http://schemas.microsoft.com/office/powerpoint/2010/main" val="449923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16737</TotalTime>
  <Words>1021</Words>
  <Application>Microsoft Office PowerPoint</Application>
  <PresentationFormat>Widescreen</PresentationFormat>
  <Paragraphs>146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Courier New</vt:lpstr>
      <vt:lpstr>Office Theme</vt:lpstr>
      <vt:lpstr>Using Symmetric and Asymmetric 3D Supernova Models to Constrain the Origins of Presolar SiC Grains</vt:lpstr>
      <vt:lpstr>What are presolar grains?</vt:lpstr>
      <vt:lpstr>How do we find presolar grains?</vt:lpstr>
      <vt:lpstr>PowerPoint Presentation</vt:lpstr>
      <vt:lpstr>3D supernova models</vt:lpstr>
      <vt:lpstr>Models used in this work</vt:lpstr>
      <vt:lpstr>Post-Explosion Models: Carbon &amp; Nitrogen</vt:lpstr>
      <vt:lpstr>Post-Explosion Models: Carbon &amp; Nitrogen</vt:lpstr>
      <vt:lpstr>Post-Explosion Models: Carbon &amp; Nitrogen</vt:lpstr>
      <vt:lpstr>Post-Explosion Models: Carbon &amp; Nitrogen</vt:lpstr>
      <vt:lpstr>Post-Explosion Models: Carbon &amp; Nitrogen</vt:lpstr>
      <vt:lpstr>g292-j4c: Iron</vt:lpstr>
      <vt:lpstr>g292-j4c: 57Fe</vt:lpstr>
      <vt:lpstr>g292-j4c: 57Fe</vt:lpstr>
      <vt:lpstr>g292-j4c: 57Fe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Constraints on</dc:title>
  <dc:creator>Jack Schulte</dc:creator>
  <cp:lastModifiedBy>Jack Schulte</cp:lastModifiedBy>
  <cp:revision>217</cp:revision>
  <dcterms:created xsi:type="dcterms:W3CDTF">2019-02-19T08:09:18Z</dcterms:created>
  <dcterms:modified xsi:type="dcterms:W3CDTF">2019-03-31T07:36:57Z</dcterms:modified>
</cp:coreProperties>
</file>